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_rels/notesSlide12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21.xml.rels" ContentType="application/vnd.openxmlformats-package.relationships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media/image26.jpeg" ContentType="image/jpeg"/>
  <Override PartName="/ppt/media/image21.jpeg" ContentType="image/jpe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24.jpeg" ContentType="image/jpeg"/>
  <Override PartName="/ppt/media/image15.png" ContentType="image/png"/>
  <Override PartName="/ppt/media/image4.png" ContentType="image/png"/>
  <Override PartName="/ppt/media/image34.png" ContentType="image/png"/>
  <Override PartName="/ppt/media/image16.jpeg" ContentType="image/jpeg"/>
  <Override PartName="/ppt/media/image27.png" ContentType="image/png"/>
  <Override PartName="/ppt/media/image33.jpeg" ContentType="image/jpeg"/>
  <Override PartName="/ppt/media/image22.jpeg" ContentType="image/jpeg"/>
  <Override PartName="/ppt/media/image7.png" ContentType="image/png"/>
  <Override PartName="/ppt/media/image6.png" ContentType="image/png"/>
  <Override PartName="/ppt/media/image36.png" ContentType="image/png"/>
  <Override PartName="/ppt/media/image12.png" ContentType="image/png"/>
  <Override PartName="/ppt/media/image8.png" ContentType="image/png"/>
  <Override PartName="/ppt/media/image29.jpeg" ContentType="image/jpeg"/>
  <Override PartName="/ppt/media/image30.png" ContentType="image/png"/>
  <Override PartName="/ppt/media/image10.png" ContentType="image/png"/>
  <Override PartName="/ppt/media/image1.jpeg" ContentType="image/jpeg"/>
  <Override PartName="/ppt/media/image35.jpeg" ContentType="image/jpeg"/>
  <Override PartName="/ppt/media/image5.png" ContentType="image/png"/>
  <Override PartName="/ppt/media/image28.png" ContentType="image/png"/>
  <Override PartName="/ppt/media/image31.jpeg" ContentType="image/jpeg"/>
  <Override PartName="/ppt/media/image32.png" ContentType="image/png"/>
  <Override PartName="/ppt/media/image2.png" ContentType="image/png"/>
  <Override PartName="/ppt/media/image25.png" ContentType="image/png"/>
  <Override PartName="/ppt/media/image3.png" ContentType="image/png"/>
  <Override PartName="/ppt/media/hdphoto1.wdp" ContentType="image/vnd.ms-photo"/>
  <Override PartName="/ppt/media/image11.png" ContentType="image/png"/>
  <Override PartName="/ppt/media/image9.jpeg" ContentType="image/jpeg"/>
  <Override PartName="/ppt/media/image13.jpeg" ContentType="image/jpeg"/>
  <Override PartName="/ppt/media/image23.png" ContentType="image/png"/>
  <Override PartName="/ppt/media/image14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1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slide30.xml" ContentType="application/vnd.openxmlformats-officedocument.presentationml.slide+xml"/>
  <Override PartName="/ppt/slides/slide5.xml" ContentType="application/vnd.openxmlformats-officedocument.presentationml.slide+xml"/>
  <Override PartName="/ppt/slides/slide31.xml" ContentType="application/vnd.openxmlformats-officedocument.presentationml.slide+xml"/>
  <Override PartName="/ppt/slides/slide6.xml" ContentType="application/vnd.openxmlformats-officedocument.presentationml.slide+xml"/>
  <Override PartName="/ppt/slides/slide32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0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1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3188007E-9AD2-44CE-8221-357D8996E345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3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14052BFF-78E9-41D8-BB2F-3D81BDAC3E66}" type="slidenum">
              <a:rPr b="0" lang="en-GB" sz="1200" spc="-1" strike="noStrike">
                <a:latin typeface="Times New Roman"/>
              </a:rPr>
              <a:t>32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3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B73A4238-6AB1-4FFF-A6D7-659BAC147F90}" type="slidenum">
              <a:rPr b="0" lang="en-GB" sz="1200" spc="-1" strike="noStrike">
                <a:latin typeface="Times New Roman"/>
              </a:rPr>
              <a:t>32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3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055E34A3-1DAF-44BE-8150-B5C86A92B2E6}" type="slidenum">
              <a:rPr b="0" lang="en-GB" sz="1200" spc="-1" strike="noStrike">
                <a:latin typeface="Times New Roman"/>
              </a:rPr>
              <a:t>32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4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DBCD8242-E15E-4F81-A2B9-09BCAD0F8069}" type="slidenum">
              <a:rPr b="0" lang="en-GB" sz="1200" spc="-1" strike="noStrike">
                <a:latin typeface="Times New Roman"/>
              </a:rPr>
              <a:t>32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4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784FC500-38AC-4C51-ACF1-410B821A5D64}" type="slidenum">
              <a:rPr b="0" lang="en-GB" sz="1200" spc="-1" strike="noStrike">
                <a:latin typeface="Times New Roman"/>
              </a:rPr>
              <a:t>32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4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BFE40DE-08C5-4F84-BD50-26D3C9B533DB}" type="slidenum">
              <a:rPr b="0" lang="en-GB" sz="1200" spc="-1" strike="noStrike">
                <a:solidFill>
                  <a:srgbClr val="000000"/>
                </a:solidFill>
                <a:latin typeface="Calibri"/>
                <a:ea typeface="+mn-ea"/>
              </a:rPr>
              <a:t>32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GB" sz="2000" spc="-1" strike="noStrike">
                <a:latin typeface="Arial"/>
              </a:rPr>
              <a:t>Source: Oshima &amp; Hogue (2007).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EC119DCA-5390-4E89-9D32-EBF50FFC5B2C}" type="slidenum">
              <a:rPr b="0" lang="en-GB" sz="1200" spc="-1" strike="noStrike">
                <a:latin typeface="Times New Roman"/>
              </a:rPr>
              <a:t>32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5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D0F899E6-F971-4B26-80F4-55B868B0B612}" type="slidenum">
              <a:rPr b="0" lang="en-GB" sz="1200" spc="-1" strike="noStrike">
                <a:latin typeface="Times New Roman"/>
              </a:rPr>
              <a:t>32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5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BE03F91-95DE-4CAC-8967-A9B2DA6A6FC0}" type="slidenum">
              <a:rPr b="0" lang="en-GB" sz="1200" spc="-1" strike="noStrike">
                <a:solidFill>
                  <a:srgbClr val="000000"/>
                </a:solidFill>
                <a:latin typeface="Calibri"/>
                <a:ea typeface="+mn-ea"/>
              </a:rPr>
              <a:t>32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 marL="216000" indent="-216000" algn="just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latin typeface="Raleway"/>
              </a:rPr>
              <a:t>Get all students to register their attendance for todays WW session</a:t>
            </a:r>
            <a:endParaRPr b="0" lang="en-US" sz="12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latin typeface="Raleway"/>
              </a:rPr>
              <a:t>This is the process they will follow for attending classes next week, but they need to select the module they will be studying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1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06EC2BF-5C2A-46A6-A528-593A6DA41B1C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32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5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CE36EF1-5F83-405C-95BC-850C194A7C25}" type="slidenum">
              <a:rPr b="0" lang="en-GB" sz="1200" spc="-1" strike="noStrike">
                <a:solidFill>
                  <a:srgbClr val="000000"/>
                </a:solidFill>
                <a:latin typeface="Calibri"/>
                <a:ea typeface="+mn-ea"/>
              </a:rPr>
              <a:t>32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6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6FD61F07-FB2C-4014-A1FD-3B2C4ABC1CDD}" type="slidenum">
              <a:rPr b="0" lang="en-GB" sz="1200" spc="-1" strike="noStrike">
                <a:latin typeface="Times New Roman"/>
              </a:rPr>
              <a:t>32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6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B40CF3D-23DB-4477-B252-7570A25AC76F}" type="slidenum">
              <a:rPr b="0" lang="en-GB" sz="1200" spc="-1" strike="noStrike">
                <a:solidFill>
                  <a:srgbClr val="000000"/>
                </a:solidFill>
                <a:latin typeface="Calibri"/>
                <a:ea typeface="+mn-ea"/>
              </a:rPr>
              <a:t>32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6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165C7F0-07CB-4057-A490-8FB6EB0263AF}" type="slidenum">
              <a:rPr b="0" lang="en-GB" sz="1200" spc="-1" strike="noStrike">
                <a:solidFill>
                  <a:srgbClr val="000000"/>
                </a:solidFill>
                <a:latin typeface="Calibri"/>
                <a:ea typeface="+mn-ea"/>
              </a:rPr>
              <a:t>32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7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F3D7FFD0-B6D5-43B0-BC63-4B19A505A164}" type="slidenum">
              <a:rPr b="0" lang="en-GB" sz="1200" spc="-1" strike="noStrike">
                <a:latin typeface="Times New Roman"/>
              </a:rPr>
              <a:t>32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7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52549588-D572-40A6-A752-DEF4B4700845}" type="slidenum">
              <a:rPr b="0" lang="en-GB" sz="1200" spc="-1" strike="noStrike">
                <a:latin typeface="Times New Roman"/>
              </a:rPr>
              <a:t>32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7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33B85F41-C632-418B-BA48-9CF30B2A1513}" type="slidenum">
              <a:rPr b="0" lang="en-GB" sz="1200" spc="-1" strike="noStrike">
                <a:latin typeface="Times New Roman"/>
              </a:rPr>
              <a:t>32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7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F69815D-864C-4C93-A280-219B8E8DE741}" type="slidenum">
              <a:rPr b="0" lang="en-GB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1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E673A12B-5C0B-453D-AB0E-811ABA92A23F}" type="slidenum">
              <a:rPr b="0" lang="en-GB" sz="1200" spc="-1" strike="noStrike">
                <a:solidFill>
                  <a:srgbClr val="000000"/>
                </a:solidFill>
                <a:latin typeface="Calibri"/>
              </a:rPr>
              <a:t>32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8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80B537B3-2E97-4631-8C4D-C435D6AA19CE}" type="slidenum">
              <a:rPr b="0" lang="en-GB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8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427F742E-39CD-411C-905A-BAB5FF39470A}" type="slidenum">
              <a:rPr b="0" lang="en-GB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1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811BCFA-C366-4623-B137-A5248E997CDF}" type="slidenum">
              <a:rPr b="0" lang="en-GB" sz="1200" spc="-1" strike="noStrike">
                <a:solidFill>
                  <a:srgbClr val="000000"/>
                </a:solidFill>
                <a:latin typeface="Calibri"/>
                <a:ea typeface="+mn-ea"/>
              </a:rPr>
              <a:t>32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GB" sz="2000" spc="-1" strike="noStrike">
                <a:latin typeface="Arial"/>
              </a:rPr>
              <a:t>Source: </a:t>
            </a:r>
            <a:r>
              <a:rPr b="0" lang="en-US" sz="2000" spc="-1" strike="noStrike">
                <a:solidFill>
                  <a:srgbClr val="003366"/>
                </a:solidFill>
                <a:latin typeface="Raleway"/>
              </a:rPr>
              <a:t>Williams, Woolliams &amp; Spiro (2020) Reflective writing. Bloomsbury: London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1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AD34DF07-891E-4A13-9C73-D03941AA7E84}" type="slidenum">
              <a:rPr b="0" lang="en-GB" sz="1200" spc="-1" strike="noStrike">
                <a:latin typeface="Times New Roman"/>
              </a:rPr>
              <a:t>32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GB" sz="2000" spc="-1" strike="noStrike">
                <a:latin typeface="Arial"/>
              </a:rPr>
              <a:t>Source: https://www.ed.ac.uk/reflection/reflectors-toolkit/reflecting-on-experience/gibbs-reflective-cycle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2000" spc="-1" strike="noStrike">
                <a:latin typeface="Arial"/>
              </a:rPr>
              <a:t>Source info: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2000" spc="-1" strike="noStrike">
                <a:latin typeface="Arial"/>
              </a:rPr>
              <a:t>https://libguides.hull.ac.uk/writing/voice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2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4AB2F027-539F-4DFA-B873-56DB4B1409EA}" type="slidenum">
              <a:rPr b="0" lang="en-GB" sz="1200" spc="-1" strike="noStrike">
                <a:latin typeface="Times New Roman"/>
              </a:rPr>
              <a:t>32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GB" sz="2000" spc="-1" strike="noStrike">
                <a:latin typeface="Arial"/>
              </a:rPr>
              <a:t>https://www.ed.ac.uk/reflection/reflectors-toolkit/reflecting-on-experience/gibbs-reflective-cycle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2000" spc="-1" strike="noStrike">
                <a:latin typeface="Arial"/>
              </a:rPr>
              <a:t>Source info: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2000" spc="-1" strike="noStrike">
                <a:latin typeface="Arial"/>
              </a:rPr>
              <a:t>https://owl.purdue.edu/owl/general_writing/academic_writing/active_and_passive_voice/active_versus_passive_voice.html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2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E3494193-3C7C-4CE0-A3BE-3B2A78E68559}" type="slidenum">
              <a:rPr b="0" lang="en-GB" sz="1200" spc="-1" strike="noStrike">
                <a:latin typeface="Times New Roman"/>
              </a:rPr>
              <a:t>32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2000" spc="-1" strike="noStrike">
                <a:latin typeface="Arial"/>
              </a:rPr>
              <a:t>Source info: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GB" sz="2000" spc="-1" strike="noStrike">
                <a:latin typeface="Arial"/>
              </a:rPr>
              <a:t>https://libguides.hull.ac.uk/writing/voice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2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2D718AE-91B3-4A8C-87EE-CCF6CF8E45EB}" type="slidenum">
              <a:rPr b="0" lang="en-GB" sz="1200" spc="-1" strike="noStrike">
                <a:solidFill>
                  <a:srgbClr val="000000"/>
                </a:solidFill>
                <a:latin typeface="Calibri"/>
                <a:ea typeface="+mn-ea"/>
              </a:rPr>
              <a:t>32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5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320A1B8A-EDEC-4C82-AAA5-B3463E96EE76}" type="datetime">
              <a:rPr b="0" lang="en-GB" sz="1200" spc="-1" strike="noStrike">
                <a:solidFill>
                  <a:srgbClr val="8b8b8b"/>
                </a:solidFill>
                <a:latin typeface="Calibri"/>
              </a:rPr>
              <a:t>08/06/23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74733CF-BCE5-477D-995D-B2DB1417ADB8}" type="slidenum">
              <a:rPr b="0" lang="en-GB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20EDAE83-B64E-455E-A2FB-39CC60DC3754}" type="datetime">
              <a:rPr b="0" lang="en-GB" sz="1200" spc="-1" strike="noStrike">
                <a:solidFill>
                  <a:srgbClr val="8b8b8b"/>
                </a:solidFill>
                <a:latin typeface="Calibri"/>
              </a:rPr>
              <a:t>08/06/23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F1914C2-2A44-44BF-8943-BFBA7ABF7AFE}" type="slidenum">
              <a:rPr b="0" lang="en-GB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0CEABB8C-87B2-423B-A0CA-E793B0604FBD}" type="datetime">
              <a:rPr b="0" lang="en-GB" sz="1200" spc="-1" strike="noStrike">
                <a:solidFill>
                  <a:srgbClr val="8b8b8b"/>
                </a:solidFill>
                <a:latin typeface="Calibri"/>
              </a:rPr>
              <a:t>08/06/23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EF67C70-6CB4-4936-8267-D095FB34ECB3}" type="slidenum">
              <a:rPr b="0" lang="en-GB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A0E5C7CD-DBDB-4B2F-BE25-99C6E983682E}" type="datetime">
              <a:rPr b="0" lang="en-GB" sz="1200" spc="-1" strike="noStrike">
                <a:solidFill>
                  <a:srgbClr val="8b8b8b"/>
                </a:solidFill>
                <a:latin typeface="Calibri"/>
              </a:rPr>
              <a:t>08/06/23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5631735-E8E5-4D2B-A143-DFD9BF7DD9E4}" type="slidenum">
              <a:rPr b="0" lang="en-GB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63DD9587-9957-4037-9381-C5A87F2502A5}" type="datetime">
              <a:rPr b="0" lang="en-GB" sz="1200" spc="-1" strike="noStrike">
                <a:solidFill>
                  <a:srgbClr val="8b8b8b"/>
                </a:solidFill>
                <a:latin typeface="Calibri"/>
              </a:rPr>
              <a:t>08/06/23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34DF559-EA3A-48E7-9DF3-63C6AE612CB4}" type="slidenum">
              <a:rPr b="0" lang="en-GB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6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5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53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jpe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microsoft.com/office/2007/relationships/hdphoto" Target="../media/hdphoto1.wdp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53.xml"/><Relationship Id="rId4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53.xml"/><Relationship Id="rId4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jpeg"/><Relationship Id="rId3" Type="http://schemas.openxmlformats.org/officeDocument/2006/relationships/hyperlink" Target="https://argutelegacy.blogspot.com/2019/10/essay-writing-5-main-body-concluding.html" TargetMode="External"/><Relationship Id="rId4" Type="http://schemas.openxmlformats.org/officeDocument/2006/relationships/hyperlink" Target="https://creativecommons.org/licenses/by-nc-sa/3.0/" TargetMode="External"/><Relationship Id="rId5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53.xml"/><Relationship Id="rId4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hyperlink" Target="https://www.ed.ac.uk/reflection/reflectors-toolkit/reflecting-on-experience/gibbs-reflective-cycle" TargetMode="External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libguides.hull.ac.uk/writing/voice" TargetMode="External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hyperlink" Target="https://owl.purdue.edu/owl/general_writing/academic_writing/active_and_passive_voice/active_versus_passive_voice.html" TargetMode="External"/><Relationship Id="rId3" Type="http://schemas.openxmlformats.org/officeDocument/2006/relationships/slideLayout" Target="../slideLayouts/slideLayout40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libguides.hull.ac.uk/writing/voice" TargetMode="External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icture 4" descr=""/>
          <p:cNvPicPr/>
          <p:nvPr/>
        </p:nvPicPr>
        <p:blipFill>
          <a:blip r:embed="rId1"/>
          <a:stretch/>
        </p:blipFill>
        <p:spPr>
          <a:xfrm>
            <a:off x="-130680" y="-689400"/>
            <a:ext cx="12713040" cy="7547040"/>
          </a:xfrm>
          <a:prstGeom prst="rect">
            <a:avLst/>
          </a:prstGeom>
          <a:ln w="0">
            <a:noFill/>
          </a:ln>
        </p:spPr>
      </p:pic>
      <p:sp>
        <p:nvSpPr>
          <p:cNvPr id="213" name="TextShape 1"/>
          <p:cNvSpPr txBox="1"/>
          <p:nvPr/>
        </p:nvSpPr>
        <p:spPr>
          <a:xfrm>
            <a:off x="2493720" y="190800"/>
            <a:ext cx="9697680" cy="10026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42000"/>
          </a:bodyPr>
          <a:p>
            <a:pPr algn="ctr">
              <a:lnSpc>
                <a:spcPct val="90000"/>
              </a:lnSpc>
            </a:pPr>
            <a:r>
              <a:rPr b="1" lang="en-GB" sz="6000" spc="-1" strike="noStrike">
                <a:solidFill>
                  <a:srgbClr val="ffffff"/>
                </a:solidFill>
                <a:latin typeface="Raleway"/>
              </a:rPr>
              <a:t>Communication Skills part 1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4" name="TextShape 2"/>
          <p:cNvSpPr txBox="1"/>
          <p:nvPr/>
        </p:nvSpPr>
        <p:spPr>
          <a:xfrm>
            <a:off x="4169160" y="5082480"/>
            <a:ext cx="8022240" cy="15908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GB" sz="2800" spc="-1" strike="noStrike">
                <a:solidFill>
                  <a:srgbClr val="ffffff"/>
                </a:solidFill>
                <a:highlight>
                  <a:srgbClr val="000000"/>
                </a:highlight>
                <a:latin typeface="Raleway"/>
              </a:rPr>
              <a:t>Week 5: Evaluation element in Gibbs’ model &amp; 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GB" sz="2800" spc="-1" strike="noStrike">
                <a:solidFill>
                  <a:srgbClr val="ffffff"/>
                </a:solidFill>
                <a:highlight>
                  <a:srgbClr val="000000"/>
                </a:highlight>
                <a:latin typeface="Raleway"/>
              </a:rPr>
              <a:t>Paragraph structure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15" name="Picture 8" descr=""/>
          <p:cNvPicPr/>
          <p:nvPr/>
        </p:nvPicPr>
        <p:blipFill>
          <a:blip r:embed="rId2"/>
          <a:stretch/>
        </p:blipFill>
        <p:spPr>
          <a:xfrm>
            <a:off x="145080" y="190800"/>
            <a:ext cx="1713960" cy="1155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0" y="0"/>
            <a:ext cx="10515240" cy="593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8000"/>
          </a:bodyPr>
          <a:p>
            <a:pPr algn="ctr">
              <a:lnSpc>
                <a:spcPct val="90000"/>
              </a:lnSpc>
            </a:pPr>
            <a:r>
              <a:rPr b="1" lang="en-GB" sz="4400" spc="-1" strike="noStrike">
                <a:solidFill>
                  <a:srgbClr val="003366"/>
                </a:solidFill>
                <a:latin typeface="Raleway"/>
              </a:rPr>
              <a:t>Evaluation in action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5" name="TextShape 2"/>
          <p:cNvSpPr txBox="1"/>
          <p:nvPr/>
        </p:nvSpPr>
        <p:spPr>
          <a:xfrm>
            <a:off x="522360" y="759960"/>
            <a:ext cx="11079360" cy="596088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70000"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800" spc="-1" strike="noStrike">
                <a:solidFill>
                  <a:srgbClr val="003366"/>
                </a:solidFill>
                <a:latin typeface="Raleway"/>
              </a:rPr>
              <a:t>Look again at the aspect you have chosen for your assignment. Here they are again (if you don’t remember):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 algn="just">
              <a:lnSpc>
                <a:spcPct val="115000"/>
              </a:lnSpc>
              <a:spcBef>
                <a:spcPts val="1001"/>
              </a:spcBef>
              <a:buClr>
                <a:srgbClr val="2e75b6"/>
              </a:buClr>
              <a:buFont typeface="Calibri Light"/>
              <a:buAutoNum type="arabicPeriod"/>
              <a:tabLst>
                <a:tab algn="l" pos="0"/>
              </a:tabLst>
            </a:pPr>
            <a:r>
              <a:rPr b="1" lang="en-GB" sz="3200" spc="-1" strike="noStrike">
                <a:solidFill>
                  <a:srgbClr val="2e75b6"/>
                </a:solidFill>
                <a:latin typeface="Raleway"/>
                <a:ea typeface="Calibri"/>
              </a:rPr>
              <a:t>Materials and activities used in your lessons/lectures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 algn="just">
              <a:lnSpc>
                <a:spcPct val="115000"/>
              </a:lnSpc>
              <a:spcBef>
                <a:spcPts val="1001"/>
              </a:spcBef>
              <a:buClr>
                <a:srgbClr val="2e75b6"/>
              </a:buClr>
              <a:buFont typeface="Calibri Light"/>
              <a:buAutoNum type="arabicPeriod"/>
              <a:tabLst>
                <a:tab algn="l" pos="0"/>
              </a:tabLst>
            </a:pPr>
            <a:r>
              <a:rPr b="1" lang="en-GB" sz="3200" spc="-1" strike="noStrike">
                <a:solidFill>
                  <a:srgbClr val="2e75b6"/>
                </a:solidFill>
                <a:latin typeface="Raleway"/>
                <a:ea typeface="Calibri"/>
              </a:rPr>
              <a:t>ARUL campus facilities and amenities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 algn="just">
              <a:lnSpc>
                <a:spcPct val="115000"/>
              </a:lnSpc>
              <a:spcBef>
                <a:spcPts val="1001"/>
              </a:spcBef>
              <a:spcAft>
                <a:spcPts val="1001"/>
              </a:spcAft>
              <a:buClr>
                <a:srgbClr val="2e75b6"/>
              </a:buClr>
              <a:buFont typeface="Calibri Light"/>
              <a:buAutoNum type="arabicPeriod"/>
              <a:tabLst>
                <a:tab algn="l" pos="0"/>
              </a:tabLst>
            </a:pPr>
            <a:r>
              <a:rPr b="1" lang="en-GB" sz="3200" spc="-1" strike="noStrike">
                <a:solidFill>
                  <a:srgbClr val="2e75b6"/>
                </a:solidFill>
                <a:latin typeface="Raleway"/>
                <a:ea typeface="Calibri"/>
              </a:rPr>
              <a:t>Involvement and participation in your lessons/lectures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Work in groups of 3 or 4. Speak to your group </a:t>
            </a:r>
            <a:r>
              <a:rPr b="1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evaluating your experience (so far) </a:t>
            </a:r>
            <a:r>
              <a:rPr b="0" lang="en-GB" sz="2800" spc="-1" strike="noStrike">
                <a:solidFill>
                  <a:srgbClr val="000000"/>
                </a:solidFill>
                <a:latin typeface="Calibri"/>
                <a:ea typeface="Calibri"/>
              </a:rPr>
              <a:t>in relation to your chosen topic. Others may ask you questions that can help you think more deeply and evaluate the experience further. Look at the questions on slide 9 if necessary.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800" spc="-1" strike="noStrike">
                <a:solidFill>
                  <a:srgbClr val="ff0000"/>
                </a:solidFill>
                <a:latin typeface="Calibri"/>
                <a:ea typeface="Calibri"/>
              </a:rPr>
              <a:t>Be careful not to go off the topic or task!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9" dur="indefinite" restart="never" nodeType="tmRoot">
          <p:childTnLst>
            <p:seq>
              <p:cTn id="120" dur="indefinite" nodeType="mainSeq">
                <p:childTnLst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Shape 1"/>
          <p:cNvSpPr txBox="1"/>
          <p:nvPr/>
        </p:nvSpPr>
        <p:spPr>
          <a:xfrm>
            <a:off x="0" y="0"/>
            <a:ext cx="11353320" cy="807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1" lang="en-GB" sz="4400" spc="-1" strike="noStrike">
                <a:solidFill>
                  <a:srgbClr val="003366"/>
                </a:solidFill>
                <a:latin typeface="Raleway"/>
              </a:rPr>
              <a:t>Independent study - Writing week 5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7" name="TextShape 2"/>
          <p:cNvSpPr txBox="1"/>
          <p:nvPr/>
        </p:nvSpPr>
        <p:spPr>
          <a:xfrm>
            <a:off x="356400" y="1219320"/>
            <a:ext cx="10913040" cy="495756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3200" spc="-1" strike="noStrike">
                <a:solidFill>
                  <a:srgbClr val="003366"/>
                </a:solidFill>
                <a:latin typeface="Raleway"/>
              </a:rPr>
              <a:t>Last week, you wrote the Feelings/Thoughts element of your reflective writing.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3200" spc="-1" strike="noStrike">
                <a:solidFill>
                  <a:srgbClr val="003366"/>
                </a:solidFill>
                <a:latin typeface="Raleway"/>
              </a:rPr>
              <a:t>This week, write the </a:t>
            </a:r>
            <a:r>
              <a:rPr b="0" lang="en-GB" sz="3200" spc="-1" strike="noStrike">
                <a:solidFill>
                  <a:srgbClr val="ff0000"/>
                </a:solidFill>
                <a:latin typeface="Raleway"/>
              </a:rPr>
              <a:t>Evaluation</a:t>
            </a:r>
            <a:r>
              <a:rPr b="0" lang="en-GB" sz="3200" spc="-1" strike="noStrike">
                <a:solidFill>
                  <a:srgbClr val="003366"/>
                </a:solidFill>
                <a:latin typeface="Raleway"/>
              </a:rPr>
              <a:t> element on the aspect you have chosen for your assignment. The word count for this is 225.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3200" spc="-1" strike="noStrike">
                <a:solidFill>
                  <a:srgbClr val="003366"/>
                </a:solidFill>
                <a:latin typeface="Raleway"/>
              </a:rPr>
              <a:t>Bring your work to the next session so we can look at it and give you some feedback.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48" name="Picture 3" descr=""/>
          <p:cNvPicPr/>
          <p:nvPr/>
        </p:nvPicPr>
        <p:blipFill>
          <a:blip r:embed="rId1"/>
          <a:stretch/>
        </p:blipFill>
        <p:spPr>
          <a:xfrm>
            <a:off x="10566360" y="5697000"/>
            <a:ext cx="1463760" cy="98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Picture 3" descr=""/>
          <p:cNvPicPr/>
          <p:nvPr/>
        </p:nvPicPr>
        <p:blipFill>
          <a:blip r:embed="rId1"/>
          <a:stretch/>
        </p:blipFill>
        <p:spPr>
          <a:xfrm>
            <a:off x="0" y="-623520"/>
            <a:ext cx="12270600" cy="8104680"/>
          </a:xfrm>
          <a:prstGeom prst="rect">
            <a:avLst/>
          </a:prstGeom>
          <a:ln w="0">
            <a:noFill/>
          </a:ln>
        </p:spPr>
      </p:pic>
      <p:sp>
        <p:nvSpPr>
          <p:cNvPr id="250" name="TextShape 1"/>
          <p:cNvSpPr txBox="1"/>
          <p:nvPr/>
        </p:nvSpPr>
        <p:spPr>
          <a:xfrm>
            <a:off x="4889520" y="636120"/>
            <a:ext cx="7277400" cy="1325160"/>
          </a:xfrm>
          <a:prstGeom prst="rect">
            <a:avLst/>
          </a:prstGeom>
          <a:solidFill>
            <a:srgbClr val="ffffff">
              <a:alpha val="73000"/>
            </a:srgbClr>
          </a:solidFill>
          <a:ln w="0">
            <a:noFill/>
          </a:ln>
        </p:spPr>
        <p:txBody>
          <a:bodyPr anchor="ctr">
            <a:normAutofit fontScale="66000"/>
          </a:bodyPr>
          <a:p>
            <a:pPr>
              <a:lnSpc>
                <a:spcPct val="90000"/>
              </a:lnSpc>
            </a:pPr>
            <a:r>
              <a:rPr b="1" lang="en-GB" sz="6000" spc="-1" strike="noStrike">
                <a:solidFill>
                  <a:srgbClr val="003366"/>
                </a:solidFill>
                <a:latin typeface="Raleway"/>
              </a:rPr>
              <a:t>Paragraph structure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51" name="Picture 4" descr=""/>
          <p:cNvPicPr/>
          <p:nvPr/>
        </p:nvPicPr>
        <p:blipFill>
          <a:blip r:embed="rId2"/>
          <a:stretch/>
        </p:blipFill>
        <p:spPr>
          <a:xfrm>
            <a:off x="838080" y="4942800"/>
            <a:ext cx="1997280" cy="134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Shape 1"/>
          <p:cNvSpPr txBox="1"/>
          <p:nvPr/>
        </p:nvSpPr>
        <p:spPr>
          <a:xfrm>
            <a:off x="0" y="0"/>
            <a:ext cx="12042720" cy="771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1" lang="en-GB" sz="4400" spc="-1" strike="noStrike">
                <a:solidFill>
                  <a:srgbClr val="003366"/>
                </a:solidFill>
                <a:latin typeface="Raleway"/>
              </a:rPr>
              <a:t>Discuss in small groups - paragraphs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3" name="TextShape 2"/>
          <p:cNvSpPr txBox="1"/>
          <p:nvPr/>
        </p:nvSpPr>
        <p:spPr>
          <a:xfrm>
            <a:off x="593640" y="1375560"/>
            <a:ext cx="11055600" cy="532980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514440" indent="-514080">
              <a:lnSpc>
                <a:spcPct val="90000"/>
              </a:lnSpc>
              <a:spcBef>
                <a:spcPts val="1001"/>
              </a:spcBef>
              <a:buClr>
                <a:srgbClr val="003366"/>
              </a:buClr>
              <a:buFont typeface="Arial"/>
              <a:buAutoNum type="arabicPeriod"/>
            </a:pPr>
            <a:r>
              <a:rPr b="0" lang="en-GB" sz="3200" spc="-1" strike="noStrike">
                <a:solidFill>
                  <a:srgbClr val="003366"/>
                </a:solidFill>
                <a:latin typeface="Raleway"/>
              </a:rPr>
              <a:t>What is (are) the </a:t>
            </a:r>
            <a:r>
              <a:rPr b="1" lang="en-GB" sz="3200" spc="-1" strike="noStrike">
                <a:solidFill>
                  <a:srgbClr val="003366"/>
                </a:solidFill>
                <a:latin typeface="Raleway"/>
              </a:rPr>
              <a:t>function(s</a:t>
            </a:r>
            <a:r>
              <a:rPr b="0" lang="en-GB" sz="3200" spc="-1" strike="noStrike">
                <a:solidFill>
                  <a:srgbClr val="003366"/>
                </a:solidFill>
                <a:latin typeface="Raleway"/>
              </a:rPr>
              <a:t>) of a paragraph?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3200" spc="-1" strike="noStrike">
                <a:solidFill>
                  <a:srgbClr val="003366"/>
                </a:solidFill>
                <a:latin typeface="Raleway"/>
              </a:rPr>
              <a:t>2. What do you think </a:t>
            </a:r>
            <a:r>
              <a:rPr b="1" lang="en-GB" sz="3200" spc="-1" strike="noStrike">
                <a:solidFill>
                  <a:srgbClr val="003366"/>
                </a:solidFill>
                <a:latin typeface="Raleway"/>
              </a:rPr>
              <a:t>should go in a paragraph</a:t>
            </a:r>
            <a:r>
              <a:rPr b="0" lang="en-GB" sz="3200" spc="-1" strike="noStrike">
                <a:solidFill>
                  <a:srgbClr val="003366"/>
                </a:solidFill>
                <a:latin typeface="Raleway"/>
              </a:rPr>
              <a:t>?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3200" spc="-1" strike="noStrike">
                <a:solidFill>
                  <a:srgbClr val="003366"/>
                </a:solidFill>
                <a:latin typeface="Raleway"/>
              </a:rPr>
              <a:t>3. What </a:t>
            </a:r>
            <a:r>
              <a:rPr b="1" lang="en-GB" sz="3200" spc="-1" strike="noStrike">
                <a:solidFill>
                  <a:srgbClr val="003366"/>
                </a:solidFill>
                <a:latin typeface="Raleway"/>
              </a:rPr>
              <a:t>issues</a:t>
            </a:r>
            <a:r>
              <a:rPr b="0" lang="en-GB" sz="3200" spc="-1" strike="noStrike">
                <a:solidFill>
                  <a:srgbClr val="003366"/>
                </a:solidFill>
                <a:latin typeface="Raleway"/>
              </a:rPr>
              <a:t> have you faced (or could you face) while constructing a paragraph?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3200" spc="-1" strike="noStrike">
                <a:solidFill>
                  <a:srgbClr val="003366"/>
                </a:solidFill>
                <a:latin typeface="Raleway"/>
              </a:rPr>
              <a:t>4. Do you know any standard guidance / procedures / formats for structuring paragraphs, like the </a:t>
            </a:r>
            <a:r>
              <a:rPr b="1" lang="en-GB" sz="3200" spc="-1" strike="noStrike">
                <a:solidFill>
                  <a:srgbClr val="003366"/>
                </a:solidFill>
                <a:latin typeface="Raleway"/>
              </a:rPr>
              <a:t>PEEL structure</a:t>
            </a:r>
            <a:r>
              <a:rPr b="0" lang="en-GB" sz="3200" spc="-1" strike="noStrike">
                <a:solidFill>
                  <a:srgbClr val="003366"/>
                </a:solidFill>
                <a:latin typeface="Raleway"/>
              </a:rPr>
              <a:t>?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400" spc="-1" strike="noStrike">
                <a:solidFill>
                  <a:srgbClr val="ff0000"/>
                </a:solidFill>
                <a:latin typeface="Raleway"/>
              </a:rPr>
              <a:t>(Possible answers may be provided by your lecturer).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54" name="Picture 3" descr=""/>
          <p:cNvPicPr/>
          <p:nvPr/>
        </p:nvPicPr>
        <p:blipFill>
          <a:blip r:embed="rId1"/>
          <a:stretch/>
        </p:blipFill>
        <p:spPr>
          <a:xfrm>
            <a:off x="10229040" y="152280"/>
            <a:ext cx="1813680" cy="1222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3" dur="indefinite" restart="never" nodeType="tmRoot">
          <p:childTnLst>
            <p:seq>
              <p:cTn id="134" dur="indefinite" nodeType="mainSeq">
                <p:childTnLst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Shape 1"/>
          <p:cNvSpPr txBox="1"/>
          <p:nvPr/>
        </p:nvSpPr>
        <p:spPr>
          <a:xfrm>
            <a:off x="0" y="0"/>
            <a:ext cx="11353320" cy="914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1" lang="en-GB" sz="4400" spc="-1" strike="noStrike">
                <a:solidFill>
                  <a:srgbClr val="003366"/>
                </a:solidFill>
                <a:latin typeface="Raleway"/>
              </a:rPr>
              <a:t>For CS1 module: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6" name="TextShape 2"/>
          <p:cNvSpPr txBox="1"/>
          <p:nvPr/>
        </p:nvSpPr>
        <p:spPr>
          <a:xfrm>
            <a:off x="415800" y="914400"/>
            <a:ext cx="11103120" cy="594324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94000"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3366"/>
                </a:solidFill>
                <a:latin typeface="Raleway"/>
              </a:rPr>
              <a:t>The assignment for Communication Skills Part 1 is </a:t>
            </a:r>
            <a:r>
              <a:rPr b="1" lang="en-US" sz="2800" spc="-1" strike="noStrike">
                <a:solidFill>
                  <a:srgbClr val="003366"/>
                </a:solidFill>
                <a:latin typeface="Raleway"/>
              </a:rPr>
              <a:t>reflective writing.</a:t>
            </a:r>
            <a:r>
              <a:rPr b="0" lang="en-US" sz="2800" spc="-1" strike="noStrike">
                <a:solidFill>
                  <a:srgbClr val="003366"/>
                </a:solidFill>
                <a:latin typeface="Raleway"/>
              </a:rPr>
              <a:t> For reflective writing purposes, we will adapt the different paragraph structure models into a simple structure: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514440" indent="-514080" algn="ctr">
              <a:lnSpc>
                <a:spcPct val="90000"/>
              </a:lnSpc>
              <a:spcBef>
                <a:spcPts val="1001"/>
              </a:spcBef>
              <a:buClr>
                <a:srgbClr val="ff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2800" spc="-1" strike="noStrike">
                <a:solidFill>
                  <a:srgbClr val="ff0000"/>
                </a:solidFill>
                <a:latin typeface="Raleway"/>
              </a:rPr>
              <a:t>Topic sentence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514440" indent="-514080" algn="ctr">
              <a:lnSpc>
                <a:spcPct val="90000"/>
              </a:lnSpc>
              <a:spcBef>
                <a:spcPts val="1001"/>
              </a:spcBef>
              <a:buClr>
                <a:srgbClr val="ff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2800" spc="-1" strike="noStrike">
                <a:solidFill>
                  <a:srgbClr val="ff0000"/>
                </a:solidFill>
                <a:latin typeface="Raleway"/>
              </a:rPr>
              <a:t>Supporting details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514440" indent="-514080" algn="ctr">
              <a:lnSpc>
                <a:spcPct val="90000"/>
              </a:lnSpc>
              <a:spcBef>
                <a:spcPts val="1001"/>
              </a:spcBef>
              <a:buClr>
                <a:srgbClr val="ff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2800" spc="-1" strike="noStrike">
                <a:solidFill>
                  <a:srgbClr val="ff0000"/>
                </a:solidFill>
                <a:latin typeface="Raleway"/>
              </a:rPr>
              <a:t>Summary/concluding sentence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003366"/>
                </a:solidFill>
                <a:latin typeface="Raleway"/>
              </a:rPr>
              <a:t>(Oshima &amp; Hogue, 2007; Bailey, 2011)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800" spc="-1" strike="noStrike">
                <a:solidFill>
                  <a:srgbClr val="003366"/>
                </a:solidFill>
                <a:latin typeface="Raleway"/>
              </a:rPr>
              <a:t>Please remember that </a:t>
            </a:r>
            <a:r>
              <a:rPr b="1" lang="en-GB" sz="2800" spc="-1" strike="noStrike">
                <a:solidFill>
                  <a:srgbClr val="003366"/>
                </a:solidFill>
                <a:latin typeface="Raleway"/>
              </a:rPr>
              <a:t>Introduction and Conclusion </a:t>
            </a:r>
            <a:r>
              <a:rPr b="0" lang="en-GB" sz="2800" spc="-1" strike="noStrike">
                <a:solidFill>
                  <a:srgbClr val="003366"/>
                </a:solidFill>
                <a:latin typeface="Raleway"/>
              </a:rPr>
              <a:t>paragraphs may follow </a:t>
            </a:r>
            <a:r>
              <a:rPr b="1" lang="en-GB" sz="2800" spc="-1" strike="noStrike">
                <a:solidFill>
                  <a:srgbClr val="003366"/>
                </a:solidFill>
                <a:latin typeface="Raleway"/>
              </a:rPr>
              <a:t>a different structure </a:t>
            </a:r>
            <a:r>
              <a:rPr b="0" lang="en-GB" sz="2800" spc="-1" strike="noStrike">
                <a:solidFill>
                  <a:srgbClr val="003366"/>
                </a:solidFill>
                <a:latin typeface="Raleway"/>
              </a:rPr>
              <a:t>from the above depending on the discipline / subject.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800" spc="-1" strike="noStrike">
                <a:solidFill>
                  <a:srgbClr val="003366"/>
                </a:solidFill>
                <a:latin typeface="Raleway"/>
              </a:rPr>
              <a:t>Let us look at the above three elements one by one.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5" dur="indefinite" restart="never" nodeType="tmRoot">
          <p:childTnLst>
            <p:seq>
              <p:cTn id="156" dur="indefinite" nodeType="mainSeq">
                <p:childTnLst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Picture 3" descr=""/>
          <p:cNvPicPr/>
          <p:nvPr/>
        </p:nvPicPr>
        <p:blipFill>
          <a:blip r:embed="rId1"/>
          <a:stretch/>
        </p:blipFill>
        <p:spPr>
          <a:xfrm>
            <a:off x="0" y="-948240"/>
            <a:ext cx="12214440" cy="8073000"/>
          </a:xfrm>
          <a:prstGeom prst="rect">
            <a:avLst/>
          </a:prstGeom>
          <a:ln w="0">
            <a:noFill/>
          </a:ln>
        </p:spPr>
      </p:pic>
      <p:sp>
        <p:nvSpPr>
          <p:cNvPr id="258" name="TextShape 1"/>
          <p:cNvSpPr txBox="1"/>
          <p:nvPr/>
        </p:nvSpPr>
        <p:spPr>
          <a:xfrm>
            <a:off x="3598200" y="-178200"/>
            <a:ext cx="8593560" cy="937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Raleway"/>
              </a:rPr>
              <a:t>Topic sentences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59" name="Picture 8" descr=""/>
          <p:cNvPicPr/>
          <p:nvPr/>
        </p:nvPicPr>
        <p:blipFill>
          <a:blip r:embed="rId2"/>
          <a:stretch/>
        </p:blipFill>
        <p:spPr>
          <a:xfrm>
            <a:off x="230760" y="459000"/>
            <a:ext cx="1996560" cy="134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extShape 1"/>
          <p:cNvSpPr txBox="1"/>
          <p:nvPr/>
        </p:nvSpPr>
        <p:spPr>
          <a:xfrm>
            <a:off x="0" y="-14760"/>
            <a:ext cx="10515240" cy="584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6000"/>
          </a:bodyPr>
          <a:p>
            <a:pPr algn="ctr">
              <a:lnSpc>
                <a:spcPct val="90000"/>
              </a:lnSpc>
            </a:pPr>
            <a:r>
              <a:rPr b="1" lang="en-GB" sz="4400" spc="-1" strike="noStrike">
                <a:solidFill>
                  <a:srgbClr val="003366"/>
                </a:solidFill>
                <a:latin typeface="Raleway"/>
              </a:rPr>
              <a:t>Topic sentence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1" name="TextShape 2"/>
          <p:cNvSpPr txBox="1"/>
          <p:nvPr/>
        </p:nvSpPr>
        <p:spPr>
          <a:xfrm>
            <a:off x="403920" y="1034280"/>
            <a:ext cx="11233800" cy="582336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70000"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800" spc="-1" strike="noStrike">
                <a:solidFill>
                  <a:srgbClr val="003366"/>
                </a:solidFill>
                <a:latin typeface="Raleway"/>
              </a:rPr>
              <a:t>Topic sentence is a sentence that informs the readers what overall point the paragraph is making.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A topic sentence should appear early in the paragraph and is often, but not always, the first sentence.   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3366"/>
                </a:solidFill>
                <a:latin typeface="Raleway"/>
              </a:rPr>
              <a:t>A topic sentence not only names the </a:t>
            </a:r>
            <a:r>
              <a:rPr b="1" lang="en-US" sz="2800" spc="-1" strike="noStrike">
                <a:solidFill>
                  <a:srgbClr val="7030a0"/>
                </a:solidFill>
                <a:latin typeface="Raleway"/>
              </a:rPr>
              <a:t>topic</a:t>
            </a:r>
            <a:r>
              <a:rPr b="0" lang="en-US" sz="2800" spc="-1" strike="noStrike">
                <a:solidFill>
                  <a:srgbClr val="003366"/>
                </a:solidFill>
                <a:latin typeface="Raleway"/>
              </a:rPr>
              <a:t> of the paragraph, but it also limits the topic to one </a:t>
            </a:r>
            <a:r>
              <a:rPr b="0" lang="en-US" sz="2800" spc="-1" strike="noStrike">
                <a:solidFill>
                  <a:srgbClr val="ff0000"/>
                </a:solidFill>
                <a:latin typeface="Raleway"/>
              </a:rPr>
              <a:t>specific area (called </a:t>
            </a:r>
            <a:r>
              <a:rPr b="1" lang="en-US" sz="2800" spc="-1" strike="noStrike">
                <a:solidFill>
                  <a:srgbClr val="ff0000"/>
                </a:solidFill>
                <a:latin typeface="Raleway"/>
              </a:rPr>
              <a:t>controlling idea</a:t>
            </a:r>
            <a:r>
              <a:rPr b="0" lang="en-US" sz="2800" spc="-1" strike="noStrike">
                <a:solidFill>
                  <a:srgbClr val="003366"/>
                </a:solidFill>
                <a:latin typeface="Raleway"/>
              </a:rPr>
              <a:t>) that can be discussed completely in the space of a single paragraph.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3366"/>
                </a:solidFill>
                <a:latin typeface="Raleway"/>
              </a:rPr>
              <a:t>Thus, a topic sentence has two components – </a:t>
            </a:r>
            <a:r>
              <a:rPr b="0" lang="en-US" sz="2800" spc="-1" strike="noStrike">
                <a:solidFill>
                  <a:srgbClr val="7030a0"/>
                </a:solidFill>
                <a:latin typeface="Raleway"/>
              </a:rPr>
              <a:t>a </a:t>
            </a:r>
            <a:r>
              <a:rPr b="1" lang="en-US" sz="2800" spc="-1" strike="noStrike">
                <a:solidFill>
                  <a:srgbClr val="7030a0"/>
                </a:solidFill>
                <a:latin typeface="Raleway"/>
              </a:rPr>
              <a:t>topic</a:t>
            </a:r>
            <a:r>
              <a:rPr b="0" lang="en-US" sz="2800" spc="-1" strike="noStrike">
                <a:solidFill>
                  <a:srgbClr val="7030a0"/>
                </a:solidFill>
                <a:latin typeface="Raleway"/>
              </a:rPr>
              <a:t> </a:t>
            </a:r>
            <a:r>
              <a:rPr b="0" lang="en-US" sz="2800" spc="-1" strike="noStrike">
                <a:solidFill>
                  <a:srgbClr val="003366"/>
                </a:solidFill>
                <a:latin typeface="Raleway"/>
              </a:rPr>
              <a:t>and </a:t>
            </a:r>
            <a:r>
              <a:rPr b="0" lang="en-US" sz="2800" spc="-1" strike="noStrike">
                <a:solidFill>
                  <a:srgbClr val="ff0000"/>
                </a:solidFill>
                <a:latin typeface="Raleway"/>
              </a:rPr>
              <a:t>a controlling idea</a:t>
            </a:r>
            <a:r>
              <a:rPr b="0" lang="en-US" sz="2800" spc="-1" strike="noStrike">
                <a:solidFill>
                  <a:srgbClr val="003366"/>
                </a:solidFill>
                <a:latin typeface="Raleway"/>
              </a:rPr>
              <a:t>. Look at the coloured parts of text in the following examples. </a:t>
            </a:r>
            <a:r>
              <a:rPr b="0" lang="en-US" sz="1400" spc="-1" strike="noStrike">
                <a:solidFill>
                  <a:srgbClr val="003366"/>
                </a:solidFill>
                <a:latin typeface="Raleway"/>
              </a:rPr>
              <a:t>	</a:t>
            </a:r>
            <a:r>
              <a:rPr b="0" lang="en-US" sz="1400" spc="-1" strike="noStrike">
                <a:solidFill>
                  <a:srgbClr val="003366"/>
                </a:solidFill>
                <a:latin typeface="Raleway"/>
              </a:rPr>
              <a:t>	</a:t>
            </a:r>
            <a:r>
              <a:rPr b="0" lang="en-US" sz="1400" spc="-1" strike="noStrike">
                <a:solidFill>
                  <a:srgbClr val="003366"/>
                </a:solidFill>
                <a:latin typeface="Raleway"/>
              </a:rPr>
              <a:t>	</a:t>
            </a:r>
            <a:r>
              <a:rPr b="0" lang="en-US" sz="1400" spc="-1" strike="noStrike">
                <a:solidFill>
                  <a:srgbClr val="003366"/>
                </a:solidFill>
                <a:latin typeface="Raleway"/>
              </a:rPr>
              <a:t>	</a:t>
            </a:r>
            <a:r>
              <a:rPr b="0" lang="en-US" sz="1400" spc="-1" strike="noStrike">
                <a:solidFill>
                  <a:srgbClr val="003366"/>
                </a:solidFill>
                <a:latin typeface="Raleway"/>
              </a:rPr>
              <a:t>	</a:t>
            </a:r>
            <a:r>
              <a:rPr b="0" lang="en-US" sz="1400" spc="-1" strike="noStrike">
                <a:solidFill>
                  <a:srgbClr val="003366"/>
                </a:solidFill>
                <a:latin typeface="Raleway"/>
              </a:rPr>
              <a:t>	</a:t>
            </a:r>
            <a:r>
              <a:rPr b="0" lang="en-US" sz="1400" spc="-1" strike="noStrike">
                <a:solidFill>
                  <a:srgbClr val="003366"/>
                </a:solidFill>
                <a:latin typeface="Raleway"/>
              </a:rPr>
              <a:t>	</a:t>
            </a:r>
            <a:r>
              <a:rPr b="0" lang="en-US" sz="1400" spc="-1" strike="noStrike">
                <a:solidFill>
                  <a:srgbClr val="003366"/>
                </a:solidFill>
                <a:latin typeface="Raleway"/>
              </a:rPr>
              <a:t>	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3366"/>
                </a:solidFill>
                <a:latin typeface="Raleway"/>
              </a:rPr>
              <a:t>E.g., </a:t>
            </a:r>
            <a:r>
              <a:rPr b="0" lang="en-US" sz="2800" spc="-1" strike="noStrike" u="sng">
                <a:solidFill>
                  <a:srgbClr val="7030a0"/>
                </a:solidFill>
                <a:uFillTx/>
                <a:latin typeface="Raleway"/>
              </a:rPr>
              <a:t>Gold</a:t>
            </a:r>
            <a:r>
              <a:rPr b="0" lang="en-US" sz="2800" spc="-1" strike="noStrike">
                <a:solidFill>
                  <a:srgbClr val="003366"/>
                </a:solidFill>
                <a:latin typeface="Raleway"/>
              </a:rPr>
              <a:t>, a precious metal, is prized for </a:t>
            </a:r>
            <a:r>
              <a:rPr b="0" lang="en-US" sz="2800" spc="-1" strike="noStrike" u="sng">
                <a:solidFill>
                  <a:srgbClr val="ff0000"/>
                </a:solidFill>
                <a:uFillTx/>
                <a:latin typeface="Raleway"/>
              </a:rPr>
              <a:t>two important characteristics</a:t>
            </a:r>
            <a:r>
              <a:rPr b="0" lang="en-US" sz="2800" spc="-1" strike="noStrike">
                <a:solidFill>
                  <a:srgbClr val="003366"/>
                </a:solidFill>
                <a:latin typeface="Raleway"/>
              </a:rPr>
              <a:t>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3366"/>
                </a:solidFill>
                <a:latin typeface="Raleway"/>
              </a:rPr>
              <a:t>	</a:t>
            </a:r>
            <a:r>
              <a:rPr b="1" lang="en-US" sz="2800" spc="-1" strike="noStrike">
                <a:solidFill>
                  <a:srgbClr val="ff0000"/>
                </a:solidFill>
                <a:latin typeface="Raleway"/>
              </a:rPr>
              <a:t>              </a:t>
            </a:r>
            <a:r>
              <a:rPr b="0" lang="en-US" sz="1800" spc="-1" strike="noStrike">
                <a:solidFill>
                  <a:srgbClr val="003366"/>
                </a:solidFill>
                <a:latin typeface="Raleway"/>
              </a:rPr>
              <a:t>	</a:t>
            </a:r>
            <a:r>
              <a:rPr b="0" lang="en-US" sz="1800" spc="-1" strike="noStrike">
                <a:solidFill>
                  <a:srgbClr val="003366"/>
                </a:solidFill>
                <a:latin typeface="Raleway"/>
              </a:rPr>
              <a:t>	</a:t>
            </a:r>
            <a:r>
              <a:rPr b="0" lang="en-US" sz="1800" spc="-1" strike="noStrike">
                <a:solidFill>
                  <a:srgbClr val="003366"/>
                </a:solidFill>
                <a:latin typeface="Raleway"/>
              </a:rPr>
              <a:t>	</a:t>
            </a:r>
            <a:r>
              <a:rPr b="0" lang="en-US" sz="1800" spc="-1" strike="noStrike">
                <a:solidFill>
                  <a:srgbClr val="003366"/>
                </a:solidFill>
                <a:latin typeface="Raleway"/>
              </a:rPr>
              <a:t>	</a:t>
            </a:r>
            <a:r>
              <a:rPr b="0" lang="en-US" sz="1800" spc="-1" strike="noStrike">
                <a:solidFill>
                  <a:srgbClr val="003366"/>
                </a:solidFill>
                <a:latin typeface="Raleway"/>
              </a:rPr>
              <a:t>	</a:t>
            </a:r>
            <a:r>
              <a:rPr b="0" lang="en-US" sz="1800" spc="-1" strike="noStrike">
                <a:solidFill>
                  <a:srgbClr val="003366"/>
                </a:solidFill>
                <a:latin typeface="Raleway"/>
              </a:rPr>
              <a:t>	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3366"/>
                </a:solidFill>
                <a:latin typeface="Raleway"/>
              </a:rPr>
              <a:t>The </a:t>
            </a:r>
            <a:r>
              <a:rPr b="0" lang="en-US" sz="2800" spc="-1" strike="noStrike" u="sng">
                <a:solidFill>
                  <a:srgbClr val="7030a0"/>
                </a:solidFill>
                <a:uFillTx/>
                <a:latin typeface="Raleway"/>
              </a:rPr>
              <a:t>rate of home ownership around the world </a:t>
            </a:r>
            <a:r>
              <a:rPr b="0" lang="en-US" sz="2800" spc="-1" strike="noStrike" u="sng">
                <a:solidFill>
                  <a:srgbClr val="ff0000"/>
                </a:solidFill>
                <a:uFillTx/>
                <a:latin typeface="Raleway"/>
              </a:rPr>
              <a:t>varies for different reasons</a:t>
            </a:r>
            <a:r>
              <a:rPr b="0" lang="en-US" sz="2800" spc="-1" strike="noStrike">
                <a:solidFill>
                  <a:srgbClr val="003366"/>
                </a:solidFill>
                <a:latin typeface="Raleway"/>
              </a:rPr>
              <a:t>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5" dur="indefinite" restart="never" nodeType="tmRoot">
          <p:childTnLst>
            <p:seq>
              <p:cTn id="186" dur="indefinite" nodeType="mainSeq">
                <p:childTnLst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0" y="0"/>
            <a:ext cx="10515240" cy="819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1" lang="en-GB" sz="4400" spc="-1" strike="noStrike">
                <a:solidFill>
                  <a:srgbClr val="003366"/>
                </a:solidFill>
                <a:latin typeface="Raleway"/>
              </a:rPr>
              <a:t>Activity 2: topic sentences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688680" y="1211400"/>
            <a:ext cx="10722960" cy="56462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3200" spc="-1" strike="noStrike">
                <a:solidFill>
                  <a:srgbClr val="003366"/>
                </a:solidFill>
                <a:latin typeface="Raleway"/>
              </a:rPr>
              <a:t>Go to </a:t>
            </a:r>
            <a:r>
              <a:rPr b="1" lang="en-GB" sz="3200" spc="-1" strike="noStrike">
                <a:solidFill>
                  <a:srgbClr val="003366"/>
                </a:solidFill>
                <a:latin typeface="Raleway"/>
              </a:rPr>
              <a:t>Activity 2</a:t>
            </a:r>
            <a:r>
              <a:rPr b="0" lang="en-GB" sz="3200" spc="-1" strike="noStrike">
                <a:solidFill>
                  <a:srgbClr val="003366"/>
                </a:solidFill>
                <a:latin typeface="Raleway"/>
              </a:rPr>
              <a:t> in Week 5 worksheet. 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3200" spc="-1" strike="noStrike">
                <a:solidFill>
                  <a:srgbClr val="003366"/>
                </a:solidFill>
                <a:latin typeface="Raleway"/>
              </a:rPr>
              <a:t>Work in pairs or groups and complete the activity as instructed.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3200" spc="-1" strike="noStrike">
                <a:solidFill>
                  <a:srgbClr val="003366"/>
                </a:solidFill>
                <a:latin typeface="Raleway"/>
              </a:rPr>
              <a:t>Then check your answers with the lecturer.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64" name="Picture 3" descr=""/>
          <p:cNvPicPr/>
          <p:nvPr/>
        </p:nvPicPr>
        <p:blipFill>
          <a:blip r:embed="rId1"/>
          <a:stretch/>
        </p:blipFill>
        <p:spPr>
          <a:xfrm>
            <a:off x="10229040" y="152280"/>
            <a:ext cx="1813680" cy="1222920"/>
          </a:xfrm>
          <a:prstGeom prst="rect">
            <a:avLst/>
          </a:prstGeom>
          <a:ln w="0">
            <a:noFill/>
          </a:ln>
        </p:spPr>
      </p:pic>
      <p:pic>
        <p:nvPicPr>
          <p:cNvPr id="265" name="Picture 5" descr="A picture containing indoor, dark, light&#10;&#10;Description automatically generated"/>
          <p:cNvPicPr/>
          <p:nvPr/>
        </p:nvPicPr>
        <p:blipFill>
          <a:blip r:embed="rId2"/>
          <a:stretch/>
        </p:blipFill>
        <p:spPr>
          <a:xfrm>
            <a:off x="4293000" y="4034520"/>
            <a:ext cx="3948120" cy="2467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Shape 1"/>
          <p:cNvSpPr txBox="1"/>
          <p:nvPr/>
        </p:nvSpPr>
        <p:spPr>
          <a:xfrm>
            <a:off x="0" y="50040"/>
            <a:ext cx="10515240" cy="673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7000"/>
          </a:bodyPr>
          <a:p>
            <a:pPr algn="ctr">
              <a:lnSpc>
                <a:spcPct val="90000"/>
              </a:lnSpc>
            </a:pPr>
            <a:r>
              <a:rPr b="1" lang="en-GB" sz="4400" spc="-1" strike="noStrike">
                <a:solidFill>
                  <a:srgbClr val="003366"/>
                </a:solidFill>
                <a:latin typeface="Raleway"/>
              </a:rPr>
              <a:t>Writing topic sentences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67" name="Picture 3" descr=""/>
          <p:cNvPicPr/>
          <p:nvPr/>
        </p:nvPicPr>
        <p:blipFill>
          <a:blip r:embed="rId1"/>
          <a:stretch/>
        </p:blipFill>
        <p:spPr>
          <a:xfrm>
            <a:off x="10229040" y="152280"/>
            <a:ext cx="1813680" cy="1222920"/>
          </a:xfrm>
          <a:prstGeom prst="rect">
            <a:avLst/>
          </a:prstGeom>
          <a:ln w="0">
            <a:noFill/>
          </a:ln>
        </p:spPr>
      </p:pic>
      <p:sp>
        <p:nvSpPr>
          <p:cNvPr id="268" name="CustomShape 2"/>
          <p:cNvSpPr/>
          <p:nvPr/>
        </p:nvSpPr>
        <p:spPr>
          <a:xfrm>
            <a:off x="593640" y="826920"/>
            <a:ext cx="10960560" cy="392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3366"/>
                </a:solidFill>
                <a:latin typeface="Raleway"/>
              </a:rPr>
              <a:t>Go to </a:t>
            </a:r>
            <a:r>
              <a:rPr b="1" lang="en-GB" sz="2800" spc="-1" strike="noStrike">
                <a:solidFill>
                  <a:srgbClr val="003366"/>
                </a:solidFill>
                <a:latin typeface="Raleway"/>
              </a:rPr>
              <a:t>Activity 3</a:t>
            </a:r>
            <a:r>
              <a:rPr b="0" lang="en-GB" sz="2800" spc="-1" strike="noStrike">
                <a:solidFill>
                  <a:srgbClr val="003366"/>
                </a:solidFill>
                <a:latin typeface="Raleway"/>
              </a:rPr>
              <a:t> in Week 5 worksheet.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3366"/>
                </a:solidFill>
                <a:latin typeface="Raleway"/>
              </a:rPr>
              <a:t>Read the paragraphs one by one and write a topic sentence for each in the space provided.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3366"/>
                </a:solidFill>
                <a:latin typeface="Raleway"/>
              </a:rPr>
              <a:t>Then compare your answers in pairs/groups.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3366"/>
                </a:solidFill>
                <a:latin typeface="Raleway"/>
              </a:rPr>
              <a:t>For possible answers, please ask your lecturer.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269" name="Picture 4" descr="Icon&#10;&#10;Description automatically generated"/>
          <p:cNvPicPr/>
          <p:nvPr/>
        </p:nvPicPr>
        <p:blipFill>
          <a:blip r:embed="rId2"/>
          <a:stretch/>
        </p:blipFill>
        <p:spPr>
          <a:xfrm>
            <a:off x="9082080" y="3429000"/>
            <a:ext cx="2866680" cy="2866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7" dur="indefinite" restart="never" nodeType="tmRoot">
          <p:childTnLst>
            <p:seq>
              <p:cTn id="208" dur="indefinite" nodeType="mainSeq">
                <p:childTnLst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Picture 4" descr=""/>
          <p:cNvPicPr/>
          <p:nvPr/>
        </p:nvPicPr>
        <p:blipFill>
          <a:blip r:embed="rId1"/>
          <a:stretch/>
        </p:blipFill>
        <p:spPr>
          <a:xfrm>
            <a:off x="0" y="-297000"/>
            <a:ext cx="12191760" cy="7451280"/>
          </a:xfrm>
          <a:prstGeom prst="rect">
            <a:avLst/>
          </a:prstGeom>
          <a:ln w="0">
            <a:noFill/>
          </a:ln>
        </p:spPr>
      </p:pic>
      <p:sp>
        <p:nvSpPr>
          <p:cNvPr id="271" name="TextShape 1"/>
          <p:cNvSpPr txBox="1"/>
          <p:nvPr/>
        </p:nvSpPr>
        <p:spPr>
          <a:xfrm>
            <a:off x="1143000" y="2765520"/>
            <a:ext cx="771948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51000"/>
          </a:bodyPr>
          <a:p>
            <a:pPr>
              <a:lnSpc>
                <a:spcPct val="90000"/>
              </a:lnSpc>
            </a:pPr>
            <a:r>
              <a:rPr b="1" lang="en-GB" sz="7200" spc="-1" strike="noStrike">
                <a:solidFill>
                  <a:srgbClr val="003366"/>
                </a:solidFill>
                <a:latin typeface="Raleway"/>
              </a:rPr>
              <a:t>Break:</a:t>
            </a:r>
            <a:r>
              <a:rPr b="0" lang="en-GB" sz="7200" spc="-1" strike="noStrike">
                <a:solidFill>
                  <a:srgbClr val="003366"/>
                </a:solidFill>
                <a:latin typeface="Raleway"/>
              </a:rPr>
              <a:t> </a:t>
            </a:r>
            <a:br/>
            <a:r>
              <a:rPr b="0" lang="en-GB" sz="7200" spc="-1" strike="noStrike">
                <a:solidFill>
                  <a:srgbClr val="003366"/>
                </a:solidFill>
                <a:latin typeface="Raleway"/>
              </a:rPr>
              <a:t>max. 15 mins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72" name="Picture 3" descr=""/>
          <p:cNvPicPr/>
          <p:nvPr/>
        </p:nvPicPr>
        <p:blipFill>
          <a:blip r:embed="rId2"/>
          <a:stretch/>
        </p:blipFill>
        <p:spPr>
          <a:xfrm>
            <a:off x="781200" y="5280120"/>
            <a:ext cx="1812600" cy="1221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Picture 8" descr=""/>
          <p:cNvPicPr/>
          <p:nvPr/>
        </p:nvPicPr>
        <p:blipFill>
          <a:blip r:embed="rId1"/>
          <a:srcRect l="0" t="25223" r="66105" b="56150"/>
          <a:stretch/>
        </p:blipFill>
        <p:spPr>
          <a:xfrm>
            <a:off x="6334200" y="2262240"/>
            <a:ext cx="4743000" cy="1498320"/>
          </a:xfrm>
          <a:prstGeom prst="rect">
            <a:avLst/>
          </a:prstGeom>
          <a:ln w="0">
            <a:noFill/>
          </a:ln>
        </p:spPr>
      </p:pic>
      <p:sp>
        <p:nvSpPr>
          <p:cNvPr id="217" name="TextShape 1"/>
          <p:cNvSpPr txBox="1"/>
          <p:nvPr/>
        </p:nvSpPr>
        <p:spPr>
          <a:xfrm>
            <a:off x="1523880" y="78120"/>
            <a:ext cx="86864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3000"/>
          </a:bodyPr>
          <a:p>
            <a:pPr algn="ctr">
              <a:lnSpc>
                <a:spcPct val="90000"/>
              </a:lnSpc>
            </a:pPr>
            <a:r>
              <a:rPr b="1" lang="en-GB" sz="4400" spc="-1" strike="noStrike">
                <a:solidFill>
                  <a:srgbClr val="7030a0"/>
                </a:solidFill>
                <a:latin typeface="Rasionne"/>
              </a:rPr>
              <a:t>Registering your in Class attendance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8" name="TextShape 2"/>
          <p:cNvSpPr txBox="1"/>
          <p:nvPr/>
        </p:nvSpPr>
        <p:spPr>
          <a:xfrm>
            <a:off x="870480" y="1092240"/>
            <a:ext cx="9797400" cy="47797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GB" sz="2400" spc="-1" strike="noStrike">
                <a:solidFill>
                  <a:srgbClr val="002060"/>
                </a:solidFill>
                <a:latin typeface="Raleway"/>
              </a:rPr>
              <a:t>Step 1: </a:t>
            </a:r>
            <a:r>
              <a:rPr b="0" lang="en-GB" sz="2400" spc="-1" strike="noStrike">
                <a:solidFill>
                  <a:srgbClr val="002060"/>
                </a:solidFill>
                <a:latin typeface="Raleway"/>
              </a:rPr>
              <a:t>Ensure you are logged into the ARUL-Wi-Fi.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400" spc="-1" strike="noStrike">
                <a:solidFill>
                  <a:srgbClr val="002060"/>
                </a:solidFill>
                <a:latin typeface="Raleway"/>
              </a:rPr>
              <a:t>The password is: 1nt3rn3t@Arul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GB" sz="2400" spc="-1" strike="noStrike">
                <a:solidFill>
                  <a:srgbClr val="002060"/>
                </a:solidFill>
                <a:latin typeface="Raleway"/>
              </a:rPr>
              <a:t>Step 2: </a:t>
            </a:r>
            <a:r>
              <a:rPr b="0" lang="en-GB" sz="2400" spc="-1" strike="noStrike">
                <a:solidFill>
                  <a:srgbClr val="002060"/>
                </a:solidFill>
                <a:latin typeface="Raleway"/>
              </a:rPr>
              <a:t>Login to the VLE and go to the module page for your </a:t>
            </a:r>
            <a:r>
              <a:rPr b="1" lang="en-GB" sz="2400" spc="-1" strike="noStrike">
                <a:solidFill>
                  <a:srgbClr val="002060"/>
                </a:solidFill>
                <a:latin typeface="Raleway"/>
              </a:rPr>
              <a:t>class.</a:t>
            </a:r>
            <a:r>
              <a:rPr b="0" lang="en-GB" sz="2400" spc="-1" strike="noStrike">
                <a:solidFill>
                  <a:srgbClr val="002060"/>
                </a:solidFill>
                <a:latin typeface="Raleway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GB" sz="2400" spc="-1" strike="noStrike">
                <a:solidFill>
                  <a:srgbClr val="002060"/>
                </a:solidFill>
                <a:latin typeface="Raleway"/>
              </a:rPr>
              <a:t>Step 3: </a:t>
            </a:r>
            <a:r>
              <a:rPr b="0" lang="en-GB" sz="2400" spc="-1" strike="noStrike">
                <a:solidFill>
                  <a:srgbClr val="002060"/>
                </a:solidFill>
                <a:latin typeface="Raleway"/>
              </a:rPr>
              <a:t> Click on In Class attendance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7000"/>
              </a:lnSpc>
              <a:spcBef>
                <a:spcPts val="1001"/>
              </a:spcBef>
              <a:spcAft>
                <a:spcPts val="799"/>
              </a:spcAft>
              <a:tabLst>
                <a:tab algn="l" pos="0"/>
              </a:tabLst>
            </a:pPr>
            <a:r>
              <a:rPr b="1" lang="en-GB" sz="2400" spc="-1" strike="noStrike">
                <a:solidFill>
                  <a:srgbClr val="002060"/>
                </a:solidFill>
                <a:latin typeface="Raleway"/>
              </a:rPr>
              <a:t>Step 4: </a:t>
            </a:r>
            <a:r>
              <a:rPr b="0" lang="en-GB" sz="2400" spc="-1" strike="noStrike">
                <a:solidFill>
                  <a:srgbClr val="002060"/>
                </a:solidFill>
                <a:latin typeface="Raleway"/>
              </a:rPr>
              <a:t>Click on the link highlighted in blue. The word submitted will appear on your screen if you have followed the procedure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7000"/>
              </a:lnSpc>
              <a:spcBef>
                <a:spcPts val="1001"/>
              </a:spcBef>
              <a:spcAft>
                <a:spcPts val="799"/>
              </a:spcAft>
              <a:tabLst>
                <a:tab algn="l" pos="0"/>
              </a:tabLst>
            </a:pPr>
            <a:r>
              <a:rPr b="1" lang="en-GB" sz="2400" spc="-1" strike="noStrike">
                <a:solidFill>
                  <a:srgbClr val="002060"/>
                </a:solidFill>
                <a:latin typeface="Raleway"/>
              </a:rPr>
              <a:t>Step 5</a:t>
            </a:r>
            <a:r>
              <a:rPr b="0" lang="en-GB" sz="2400" spc="-1" strike="noStrike">
                <a:solidFill>
                  <a:srgbClr val="002060"/>
                </a:solidFill>
                <a:latin typeface="Raleway"/>
              </a:rPr>
              <a:t>: Repeat this process for your PM/AM class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9" name="Picture 5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0471320" y="5629320"/>
            <a:ext cx="983880" cy="666000"/>
          </a:xfrm>
          <a:prstGeom prst="rect">
            <a:avLst/>
          </a:prstGeom>
          <a:ln w="0">
            <a:noFill/>
          </a:ln>
        </p:spPr>
      </p:pic>
      <p:pic>
        <p:nvPicPr>
          <p:cNvPr id="220" name="Picture 13" descr=""/>
          <p:cNvPicPr/>
          <p:nvPr/>
        </p:nvPicPr>
        <p:blipFill>
          <a:blip r:embed="rId4"/>
          <a:srcRect l="599" t="10058" r="33437" b="76032"/>
          <a:stretch/>
        </p:blipFill>
        <p:spPr>
          <a:xfrm>
            <a:off x="1228680" y="5629320"/>
            <a:ext cx="6837120" cy="743760"/>
          </a:xfrm>
          <a:prstGeom prst="rect">
            <a:avLst/>
          </a:prstGeom>
          <a:ln w="0">
            <a:noFill/>
          </a:ln>
        </p:spPr>
      </p:pic>
      <p:pic>
        <p:nvPicPr>
          <p:cNvPr id="221" name="Picture 14" descr=""/>
          <p:cNvPicPr/>
          <p:nvPr/>
        </p:nvPicPr>
        <p:blipFill>
          <a:blip r:embed="rId5"/>
          <a:stretch/>
        </p:blipFill>
        <p:spPr>
          <a:xfrm>
            <a:off x="4006800" y="5712480"/>
            <a:ext cx="983880" cy="869040"/>
          </a:xfrm>
          <a:prstGeom prst="rect">
            <a:avLst/>
          </a:prstGeom>
          <a:ln w="0">
            <a:noFill/>
          </a:ln>
        </p:spPr>
      </p:pic>
      <p:pic>
        <p:nvPicPr>
          <p:cNvPr id="222" name="Picture 9" descr=""/>
          <p:cNvPicPr/>
          <p:nvPr/>
        </p:nvPicPr>
        <p:blipFill>
          <a:blip r:embed="rId6"/>
          <a:stretch/>
        </p:blipFill>
        <p:spPr>
          <a:xfrm rot="10800000">
            <a:off x="5760000" y="2521440"/>
            <a:ext cx="983880" cy="869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Picture 3" descr=""/>
          <p:cNvPicPr/>
          <p:nvPr/>
        </p:nvPicPr>
        <p:blipFill>
          <a:blip r:embed="rId1"/>
          <a:stretch/>
        </p:blipFill>
        <p:spPr>
          <a:xfrm>
            <a:off x="0" y="-948240"/>
            <a:ext cx="12214440" cy="8073000"/>
          </a:xfrm>
          <a:prstGeom prst="rect">
            <a:avLst/>
          </a:prstGeom>
          <a:ln w="0">
            <a:noFill/>
          </a:ln>
        </p:spPr>
      </p:pic>
      <p:sp>
        <p:nvSpPr>
          <p:cNvPr id="274" name="TextShape 1"/>
          <p:cNvSpPr txBox="1"/>
          <p:nvPr/>
        </p:nvSpPr>
        <p:spPr>
          <a:xfrm>
            <a:off x="3598200" y="-178200"/>
            <a:ext cx="8593560" cy="937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Raleway"/>
              </a:rPr>
              <a:t>Supporting details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75" name="Picture 8" descr=""/>
          <p:cNvPicPr/>
          <p:nvPr/>
        </p:nvPicPr>
        <p:blipFill>
          <a:blip r:embed="rId2"/>
          <a:stretch/>
        </p:blipFill>
        <p:spPr>
          <a:xfrm>
            <a:off x="230760" y="459000"/>
            <a:ext cx="1996560" cy="134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Shape 1"/>
          <p:cNvSpPr txBox="1"/>
          <p:nvPr/>
        </p:nvSpPr>
        <p:spPr>
          <a:xfrm>
            <a:off x="0" y="0"/>
            <a:ext cx="10515240" cy="819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1" lang="en-GB" sz="4400" spc="-1" strike="noStrike">
                <a:solidFill>
                  <a:srgbClr val="003366"/>
                </a:solidFill>
                <a:latin typeface="Raleway"/>
              </a:rPr>
              <a:t>Supporting sentences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7" name="TextShape 2"/>
          <p:cNvSpPr txBox="1"/>
          <p:nvPr/>
        </p:nvSpPr>
        <p:spPr>
          <a:xfrm>
            <a:off x="629280" y="1330200"/>
            <a:ext cx="10734840" cy="540288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3600" spc="-1" strike="noStrike">
                <a:solidFill>
                  <a:srgbClr val="002060"/>
                </a:solidFill>
                <a:latin typeface="Calibri"/>
              </a:rPr>
              <a:t>Go to </a:t>
            </a:r>
            <a:r>
              <a:rPr b="1" lang="en-GB" sz="3600" spc="-1" strike="noStrike">
                <a:solidFill>
                  <a:srgbClr val="002060"/>
                </a:solidFill>
                <a:latin typeface="Calibri"/>
              </a:rPr>
              <a:t>Activity 4 </a:t>
            </a:r>
            <a:r>
              <a:rPr b="0" lang="en-GB" sz="3600" spc="-1" strike="noStrike">
                <a:solidFill>
                  <a:srgbClr val="002060"/>
                </a:solidFill>
                <a:latin typeface="Calibri"/>
              </a:rPr>
              <a:t>in the worksheet. Look at the two texts and discuss the following in </a:t>
            </a:r>
            <a:r>
              <a:rPr b="1" lang="en-GB" sz="3600" spc="-1" strike="noStrike">
                <a:solidFill>
                  <a:srgbClr val="002060"/>
                </a:solidFill>
                <a:latin typeface="Calibri"/>
              </a:rPr>
              <a:t>groups of 3 or 4</a:t>
            </a:r>
            <a:r>
              <a:rPr b="0" lang="en-GB" sz="3600" spc="-1" strike="noStrike">
                <a:solidFill>
                  <a:srgbClr val="002060"/>
                </a:solidFill>
                <a:latin typeface="Calibri"/>
              </a:rPr>
              <a:t>.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3600" spc="-1" strike="noStrike">
                <a:solidFill>
                  <a:srgbClr val="002060"/>
                </a:solidFill>
                <a:latin typeface="Calibri"/>
              </a:rPr>
              <a:t>1. How are the texts A and B </a:t>
            </a:r>
            <a:r>
              <a:rPr b="1" lang="en-GB" sz="3600" spc="-1" strike="noStrike">
                <a:solidFill>
                  <a:srgbClr val="002060"/>
                </a:solidFill>
                <a:latin typeface="Calibri"/>
              </a:rPr>
              <a:t>different</a:t>
            </a:r>
            <a:r>
              <a:rPr b="0" lang="en-GB" sz="3600" spc="-1" strike="noStrike">
                <a:solidFill>
                  <a:srgbClr val="002060"/>
                </a:solidFill>
                <a:latin typeface="Calibri"/>
              </a:rPr>
              <a:t> from each other? 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3600" spc="-1" strike="noStrike">
                <a:solidFill>
                  <a:srgbClr val="002060"/>
                </a:solidFill>
                <a:latin typeface="Calibri"/>
              </a:rPr>
              <a:t>2. Which paragraph is </a:t>
            </a:r>
            <a:r>
              <a:rPr b="1" lang="en-GB" sz="3600" spc="-1" strike="noStrike">
                <a:solidFill>
                  <a:srgbClr val="002060"/>
                </a:solidFill>
                <a:latin typeface="Calibri"/>
              </a:rPr>
              <a:t>better</a:t>
            </a:r>
            <a:r>
              <a:rPr b="0" lang="en-GB" sz="3600" spc="-1" strike="noStrike">
                <a:solidFill>
                  <a:srgbClr val="002060"/>
                </a:solidFill>
                <a:latin typeface="Calibri"/>
              </a:rPr>
              <a:t> in terms of contents, style and structure?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3600" spc="-1" strike="noStrike">
                <a:solidFill>
                  <a:srgbClr val="002060"/>
                </a:solidFill>
                <a:latin typeface="Calibri"/>
              </a:rPr>
              <a:t>3. What </a:t>
            </a:r>
            <a:r>
              <a:rPr b="1" lang="en-GB" sz="3600" spc="-1" strike="noStrike">
                <a:solidFill>
                  <a:srgbClr val="002060"/>
                </a:solidFill>
                <a:latin typeface="Calibri"/>
              </a:rPr>
              <a:t>additional details </a:t>
            </a:r>
            <a:r>
              <a:rPr b="0" lang="en-GB" sz="3600" spc="-1" strike="noStrike">
                <a:solidFill>
                  <a:srgbClr val="002060"/>
                </a:solidFill>
                <a:latin typeface="Calibri"/>
              </a:rPr>
              <a:t>are there in one of them that are not in the other? 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3200" spc="-1" strike="noStrike">
                <a:solidFill>
                  <a:srgbClr val="ff0000"/>
                </a:solidFill>
                <a:latin typeface="Calibri"/>
              </a:rPr>
              <a:t>Your lecturer may have sample answers.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3" dur="indefinite" restart="never" nodeType="tmRoot">
          <p:childTnLst>
            <p:seq>
              <p:cTn id="214" dur="indefinite" nodeType="mainSeq">
                <p:childTnLst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Shape 1"/>
          <p:cNvSpPr txBox="1"/>
          <p:nvPr/>
        </p:nvSpPr>
        <p:spPr>
          <a:xfrm>
            <a:off x="0" y="0"/>
            <a:ext cx="10515240" cy="557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0000"/>
          </a:bodyPr>
          <a:p>
            <a:pPr algn="ctr">
              <a:lnSpc>
                <a:spcPct val="90000"/>
              </a:lnSpc>
            </a:pPr>
            <a:r>
              <a:rPr b="1" lang="en-GB" sz="4400" spc="-1" strike="noStrike">
                <a:solidFill>
                  <a:srgbClr val="003366"/>
                </a:solidFill>
                <a:latin typeface="Raleway"/>
              </a:rPr>
              <a:t>Supporting details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9" name="TextShape 2"/>
          <p:cNvSpPr txBox="1"/>
          <p:nvPr/>
        </p:nvSpPr>
        <p:spPr>
          <a:xfrm>
            <a:off x="462960" y="819360"/>
            <a:ext cx="10936800" cy="577116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66000"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3600" spc="-1" strike="noStrike">
                <a:solidFill>
                  <a:srgbClr val="7030a0"/>
                </a:solidFill>
                <a:latin typeface="Calibri"/>
              </a:rPr>
              <a:t>Supporting sentences explain or prove the topic sentence. 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3600" spc="-1" strike="noStrike">
                <a:solidFill>
                  <a:srgbClr val="002060"/>
                </a:solidFill>
                <a:latin typeface="Calibri"/>
              </a:rPr>
              <a:t>One of the biggest problems in student writing is that student writers often fail to support their ideas adequately; they need to use specific details to be thorough and convincing. It is also important to focus on ONE idea in a paragraph; this controlling idea should be clearly stated in the topic sentence.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3600" spc="-1" strike="noStrike">
                <a:solidFill>
                  <a:srgbClr val="ff0000"/>
                </a:solidFill>
                <a:latin typeface="Calibri"/>
              </a:rPr>
              <a:t>You could use different kinds of supporting details: examples, statistics, quotes, explanation, interpretation etc.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3600" spc="-1" strike="noStrike">
                <a:solidFill>
                  <a:srgbClr val="002060"/>
                </a:solidFill>
                <a:latin typeface="Calibri"/>
              </a:rPr>
              <a:t>What kind of supporting details can you give in your reflective writing?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5" dur="indefinite" restart="never" nodeType="tmRoot">
          <p:childTnLst>
            <p:seq>
              <p:cTn id="236" dur="indefinite" nodeType="mainSeq">
                <p:childTnLst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Shape 1"/>
          <p:cNvSpPr txBox="1"/>
          <p:nvPr/>
        </p:nvSpPr>
        <p:spPr>
          <a:xfrm>
            <a:off x="0" y="0"/>
            <a:ext cx="10515240" cy="510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59000"/>
          </a:bodyPr>
          <a:p>
            <a:pPr algn="ctr">
              <a:lnSpc>
                <a:spcPct val="90000"/>
              </a:lnSpc>
            </a:pPr>
            <a:r>
              <a:rPr b="1" lang="en-GB" sz="4400" spc="-1" strike="noStrike">
                <a:solidFill>
                  <a:srgbClr val="003366"/>
                </a:solidFill>
                <a:latin typeface="Raleway"/>
              </a:rPr>
              <a:t>Activity 5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1" name="TextShape 2"/>
          <p:cNvSpPr txBox="1"/>
          <p:nvPr/>
        </p:nvSpPr>
        <p:spPr>
          <a:xfrm>
            <a:off x="593640" y="819360"/>
            <a:ext cx="11043720" cy="573552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97000"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Work in pairs. Go to </a:t>
            </a:r>
            <a:r>
              <a:rPr b="1" lang="en-GB" sz="3600" spc="-1" strike="noStrike">
                <a:solidFill>
                  <a:srgbClr val="000000"/>
                </a:solidFill>
                <a:latin typeface="Calibri"/>
              </a:rPr>
              <a:t>activity 5 </a:t>
            </a: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in the worksheet. Look at the paragraph and discuss the following: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 marL="743040" indent="-742680">
              <a:lnSpc>
                <a:spcPct val="90000"/>
              </a:lnSpc>
              <a:spcBef>
                <a:spcPts val="1001"/>
              </a:spcBef>
              <a:buClr>
                <a:srgbClr val="4472c4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GB" sz="3600" spc="-1" strike="noStrike">
                <a:solidFill>
                  <a:srgbClr val="4472c4"/>
                </a:solidFill>
                <a:latin typeface="Calibri"/>
              </a:rPr>
              <a:t>Identify and underline the </a:t>
            </a:r>
            <a:r>
              <a:rPr b="1" lang="en-GB" sz="3600" spc="-1" strike="noStrike">
                <a:solidFill>
                  <a:srgbClr val="4472c4"/>
                </a:solidFill>
                <a:latin typeface="Calibri"/>
              </a:rPr>
              <a:t>topic sentence</a:t>
            </a:r>
            <a:r>
              <a:rPr b="0" lang="en-GB" sz="3600" spc="-1" strike="noStrike">
                <a:solidFill>
                  <a:srgbClr val="4472c4"/>
                </a:solidFill>
                <a:latin typeface="Calibri"/>
              </a:rPr>
              <a:t>.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 marL="743040" indent="-742680">
              <a:lnSpc>
                <a:spcPct val="90000"/>
              </a:lnSpc>
              <a:spcBef>
                <a:spcPts val="1001"/>
              </a:spcBef>
              <a:buClr>
                <a:srgbClr val="4472c4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GB" sz="3600" spc="-1" strike="noStrike">
                <a:solidFill>
                  <a:srgbClr val="4472c4"/>
                </a:solidFill>
                <a:latin typeface="Calibri"/>
              </a:rPr>
              <a:t>What is the </a:t>
            </a:r>
            <a:r>
              <a:rPr b="1" lang="en-GB" sz="3600" spc="-1" strike="noStrike">
                <a:solidFill>
                  <a:srgbClr val="4472c4"/>
                </a:solidFill>
                <a:latin typeface="Calibri"/>
              </a:rPr>
              <a:t>topic</a:t>
            </a:r>
            <a:r>
              <a:rPr b="0" lang="en-GB" sz="3600" spc="-1" strike="noStrike">
                <a:solidFill>
                  <a:srgbClr val="4472c4"/>
                </a:solidFill>
                <a:latin typeface="Calibri"/>
              </a:rPr>
              <a:t> being discussed in the paragraph?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 marL="743040" indent="-742680">
              <a:lnSpc>
                <a:spcPct val="90000"/>
              </a:lnSpc>
              <a:spcBef>
                <a:spcPts val="1001"/>
              </a:spcBef>
              <a:buClr>
                <a:srgbClr val="4472c4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GB" sz="3600" spc="-1" strike="noStrike">
                <a:solidFill>
                  <a:srgbClr val="4472c4"/>
                </a:solidFill>
                <a:latin typeface="Calibri"/>
              </a:rPr>
              <a:t>Are there </a:t>
            </a:r>
            <a:r>
              <a:rPr b="1" lang="en-GB" sz="3600" spc="-1" strike="noStrike">
                <a:solidFill>
                  <a:srgbClr val="4472c4"/>
                </a:solidFill>
                <a:latin typeface="Calibri"/>
              </a:rPr>
              <a:t>sufficient supporting details </a:t>
            </a:r>
            <a:r>
              <a:rPr b="0" lang="en-GB" sz="3600" spc="-1" strike="noStrike">
                <a:solidFill>
                  <a:srgbClr val="4472c4"/>
                </a:solidFill>
                <a:latin typeface="Calibri"/>
              </a:rPr>
              <a:t>in the text to prove the topic? Highlight them.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 marL="743040" indent="-742680">
              <a:lnSpc>
                <a:spcPct val="90000"/>
              </a:lnSpc>
              <a:spcBef>
                <a:spcPts val="1001"/>
              </a:spcBef>
              <a:buClr>
                <a:srgbClr val="4472c4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GB" sz="3600" spc="-1" strike="noStrike">
                <a:solidFill>
                  <a:srgbClr val="4472c4"/>
                </a:solidFill>
                <a:latin typeface="Calibri"/>
              </a:rPr>
              <a:t>Are these supporting details </a:t>
            </a:r>
            <a:r>
              <a:rPr b="1" lang="en-GB" sz="3600" spc="-1" strike="noStrike">
                <a:solidFill>
                  <a:srgbClr val="4472c4"/>
                </a:solidFill>
                <a:latin typeface="Calibri"/>
              </a:rPr>
              <a:t>examples, data, statistics, explanation, quote or interpretation</a:t>
            </a:r>
            <a:r>
              <a:rPr b="0" lang="en-GB" sz="3600" spc="-1" strike="noStrike">
                <a:solidFill>
                  <a:srgbClr val="4472c4"/>
                </a:solidFill>
                <a:latin typeface="Calibri"/>
              </a:rPr>
              <a:t>?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 marL="743040" indent="-742680">
              <a:lnSpc>
                <a:spcPct val="90000"/>
              </a:lnSpc>
              <a:spcBef>
                <a:spcPts val="1001"/>
              </a:spcBef>
              <a:buClr>
                <a:srgbClr val="4472c4"/>
              </a:buClr>
              <a:buFont typeface="Arial"/>
              <a:buAutoNum type="arabicPeriod"/>
              <a:tabLst>
                <a:tab algn="l" pos="0"/>
              </a:tabLst>
            </a:pPr>
            <a:r>
              <a:rPr b="1" lang="en-GB" sz="3600" spc="-1" strike="noStrike">
                <a:solidFill>
                  <a:srgbClr val="4472c4"/>
                </a:solidFill>
                <a:latin typeface="Calibri"/>
              </a:rPr>
              <a:t>Cross out </a:t>
            </a:r>
            <a:r>
              <a:rPr b="0" lang="en-GB" sz="3600" spc="-1" strike="noStrike">
                <a:solidFill>
                  <a:srgbClr val="4472c4"/>
                </a:solidFill>
                <a:latin typeface="Calibri"/>
              </a:rPr>
              <a:t>the sentences that should not be in this paragraph? How do these ‘unrelated sentences’ </a:t>
            </a:r>
            <a:r>
              <a:rPr b="1" lang="en-GB" sz="3600" spc="-1" strike="noStrike">
                <a:solidFill>
                  <a:srgbClr val="4472c4"/>
                </a:solidFill>
                <a:latin typeface="Calibri"/>
              </a:rPr>
              <a:t>affect</a:t>
            </a:r>
            <a:r>
              <a:rPr b="0" lang="en-GB" sz="3600" spc="-1" strike="noStrike">
                <a:solidFill>
                  <a:srgbClr val="4472c4"/>
                </a:solidFill>
                <a:latin typeface="Calibri"/>
              </a:rPr>
              <a:t> the paragraph?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3" dur="indefinite" restart="never" nodeType="tmRoot">
          <p:childTnLst>
            <p:seq>
              <p:cTn id="254" dur="indefinite" nodeType="mainSeq">
                <p:childTnLst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Picture 3" descr=""/>
          <p:cNvPicPr/>
          <p:nvPr/>
        </p:nvPicPr>
        <p:blipFill>
          <a:blip r:embed="rId1"/>
          <a:stretch/>
        </p:blipFill>
        <p:spPr>
          <a:xfrm>
            <a:off x="-41760" y="-649080"/>
            <a:ext cx="12233520" cy="8155440"/>
          </a:xfrm>
          <a:prstGeom prst="rect">
            <a:avLst/>
          </a:prstGeom>
          <a:ln w="0">
            <a:noFill/>
          </a:ln>
        </p:spPr>
      </p:pic>
      <p:sp>
        <p:nvSpPr>
          <p:cNvPr id="283" name="TextShape 1"/>
          <p:cNvSpPr txBox="1"/>
          <p:nvPr/>
        </p:nvSpPr>
        <p:spPr>
          <a:xfrm>
            <a:off x="-41760" y="-171000"/>
            <a:ext cx="7594200" cy="1758960"/>
          </a:xfrm>
          <a:prstGeom prst="rect">
            <a:avLst/>
          </a:prstGeom>
          <a:solidFill>
            <a:srgbClr val="808080">
              <a:alpha val="78000"/>
            </a:srgbClr>
          </a:solidFill>
          <a:ln w="0">
            <a:noFill/>
          </a:ln>
        </p:spPr>
        <p:txBody>
          <a:bodyPr anchor="ctr">
            <a:normAutofit fontScale="37000"/>
          </a:bodyPr>
          <a:p>
            <a:pPr algn="ctr">
              <a:lnSpc>
                <a:spcPct val="90000"/>
              </a:lnSpc>
            </a:pPr>
            <a:r>
              <a:rPr b="1" lang="en-GB" sz="6000" spc="-1" strike="noStrike">
                <a:solidFill>
                  <a:srgbClr val="003366"/>
                </a:solidFill>
                <a:latin typeface="Raleway"/>
              </a:rPr>
              <a:t>Summary sentence or concluding sentence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84" name="Picture 4" descr=""/>
          <p:cNvPicPr/>
          <p:nvPr/>
        </p:nvPicPr>
        <p:blipFill>
          <a:blip r:embed="rId2"/>
          <a:stretch/>
        </p:blipFill>
        <p:spPr>
          <a:xfrm>
            <a:off x="10138680" y="5356440"/>
            <a:ext cx="1813680" cy="1222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Shape 1"/>
          <p:cNvSpPr txBox="1"/>
          <p:nvPr/>
        </p:nvSpPr>
        <p:spPr>
          <a:xfrm>
            <a:off x="0" y="32760"/>
            <a:ext cx="10515240" cy="560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0000"/>
          </a:bodyPr>
          <a:p>
            <a:pPr algn="ctr">
              <a:lnSpc>
                <a:spcPct val="90000"/>
              </a:lnSpc>
            </a:pPr>
            <a:r>
              <a:rPr b="1" lang="en-GB" sz="4400" spc="-1" strike="noStrike">
                <a:solidFill>
                  <a:srgbClr val="003366"/>
                </a:solidFill>
                <a:latin typeface="Raleway"/>
              </a:rPr>
              <a:t>Concluding sentence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6" name="TextShape 2"/>
          <p:cNvSpPr txBox="1"/>
          <p:nvPr/>
        </p:nvSpPr>
        <p:spPr>
          <a:xfrm>
            <a:off x="712440" y="1021320"/>
            <a:ext cx="10515240" cy="548604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97000"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3366"/>
                </a:solidFill>
                <a:latin typeface="Raleway"/>
              </a:rPr>
              <a:t>A concluding sentence serves two purposes: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514440" indent="-514080" algn="ctr">
              <a:lnSpc>
                <a:spcPct val="90000"/>
              </a:lnSpc>
              <a:spcBef>
                <a:spcPts val="1001"/>
              </a:spcBef>
              <a:buClr>
                <a:srgbClr val="003366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3366"/>
                </a:solidFill>
                <a:latin typeface="Raleway"/>
              </a:rPr>
              <a:t>It </a:t>
            </a:r>
            <a:r>
              <a:rPr b="1" lang="en-US" sz="3200" spc="-1" strike="noStrike">
                <a:solidFill>
                  <a:srgbClr val="003366"/>
                </a:solidFill>
                <a:latin typeface="Raleway"/>
              </a:rPr>
              <a:t>signals the end </a:t>
            </a:r>
            <a:r>
              <a:rPr b="0" lang="en-US" sz="3200" spc="-1" strike="noStrike">
                <a:solidFill>
                  <a:srgbClr val="003366"/>
                </a:solidFill>
                <a:latin typeface="Raleway"/>
              </a:rPr>
              <a:t>of the paragraph.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514440" indent="-514080" algn="ctr">
              <a:lnSpc>
                <a:spcPct val="90000"/>
              </a:lnSpc>
              <a:spcBef>
                <a:spcPts val="1001"/>
              </a:spcBef>
              <a:buClr>
                <a:srgbClr val="003366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3366"/>
                </a:solidFill>
                <a:latin typeface="Raleway"/>
              </a:rPr>
              <a:t>It </a:t>
            </a:r>
            <a:r>
              <a:rPr b="1" lang="en-US" sz="3200" spc="-1" strike="noStrike">
                <a:solidFill>
                  <a:srgbClr val="003366"/>
                </a:solidFill>
                <a:latin typeface="Raleway"/>
              </a:rPr>
              <a:t>leaves the reader </a:t>
            </a:r>
            <a:r>
              <a:rPr b="0" lang="en-US" sz="3200" spc="-1" strike="noStrike">
                <a:solidFill>
                  <a:srgbClr val="003366"/>
                </a:solidFill>
                <a:latin typeface="Raleway"/>
              </a:rPr>
              <a:t>with the most important ideas to remember. It can do this in two ways: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3366"/>
                </a:solidFill>
                <a:latin typeface="Raleway"/>
              </a:rPr>
              <a:t>	</a:t>
            </a:r>
            <a:r>
              <a:rPr b="0" lang="en-US" sz="3200" spc="-1" strike="noStrike">
                <a:solidFill>
                  <a:srgbClr val="003366"/>
                </a:solidFill>
                <a:latin typeface="Raleway"/>
              </a:rPr>
              <a:t>- by </a:t>
            </a:r>
            <a:r>
              <a:rPr b="0" lang="en-US" sz="3200" spc="-1" strike="noStrike">
                <a:solidFill>
                  <a:srgbClr val="ff0000"/>
                </a:solidFill>
                <a:latin typeface="Raleway"/>
              </a:rPr>
              <a:t>summarising</a:t>
            </a:r>
            <a:r>
              <a:rPr b="0" lang="en-US" sz="3200" spc="-1" strike="noStrike">
                <a:solidFill>
                  <a:srgbClr val="003366"/>
                </a:solidFill>
                <a:latin typeface="Raleway"/>
              </a:rPr>
              <a:t> the main points of the paragraph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3366"/>
                </a:solidFill>
                <a:latin typeface="Raleway"/>
              </a:rPr>
              <a:t>	</a:t>
            </a:r>
            <a:r>
              <a:rPr b="0" lang="en-US" sz="3200" spc="-1" strike="noStrike">
                <a:solidFill>
                  <a:srgbClr val="003366"/>
                </a:solidFill>
                <a:latin typeface="Raleway"/>
              </a:rPr>
              <a:t>- by </a:t>
            </a:r>
            <a:r>
              <a:rPr b="0" lang="en-US" sz="3200" spc="-1" strike="noStrike">
                <a:solidFill>
                  <a:srgbClr val="ff0000"/>
                </a:solidFill>
                <a:latin typeface="Raleway"/>
              </a:rPr>
              <a:t>repeating the topic sentence </a:t>
            </a:r>
            <a:r>
              <a:rPr b="0" lang="en-US" sz="3200" spc="-1" strike="noStrike">
                <a:solidFill>
                  <a:srgbClr val="003366"/>
                </a:solidFill>
                <a:latin typeface="Raleway"/>
              </a:rPr>
              <a:t>in different words (which is called paraphrasing; </a:t>
            </a:r>
            <a:r>
              <a:rPr b="0" lang="en-US" sz="3200" spc="-1" strike="noStrike">
                <a:solidFill>
                  <a:srgbClr val="7030a0"/>
                </a:solidFill>
                <a:latin typeface="Raleway"/>
              </a:rPr>
              <a:t>we will discuss this later on the course</a:t>
            </a:r>
            <a:r>
              <a:rPr b="0" lang="en-US" sz="3200" spc="-1" strike="noStrike">
                <a:solidFill>
                  <a:srgbClr val="003366"/>
                </a:solidFill>
                <a:latin typeface="Raleway"/>
              </a:rPr>
              <a:t>)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9" dur="indefinite" restart="never" nodeType="tmRoot">
          <p:childTnLst>
            <p:seq>
              <p:cTn id="280" dur="indefinite" nodeType="mainSeq">
                <p:childTnLst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extShape 1"/>
          <p:cNvSpPr txBox="1"/>
          <p:nvPr/>
        </p:nvSpPr>
        <p:spPr>
          <a:xfrm>
            <a:off x="838080" y="258840"/>
            <a:ext cx="10515240" cy="1010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1" lang="en-GB" sz="4400" spc="-1" strike="noStrike">
                <a:solidFill>
                  <a:srgbClr val="003366"/>
                </a:solidFill>
                <a:latin typeface="Raleway"/>
              </a:rPr>
              <a:t>Concluding sentence - example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8" name="TextShape 2"/>
          <p:cNvSpPr txBox="1"/>
          <p:nvPr/>
        </p:nvSpPr>
        <p:spPr>
          <a:xfrm>
            <a:off x="838080" y="1825560"/>
            <a:ext cx="10775520" cy="477324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3366"/>
                </a:solidFill>
                <a:latin typeface="Raleway"/>
              </a:rPr>
              <a:t>Look again at the concluding sentence in the paragraph on colours in </a:t>
            </a:r>
            <a:r>
              <a:rPr b="1" lang="en-US" sz="2800" spc="-1" strike="noStrike">
                <a:solidFill>
                  <a:srgbClr val="003366"/>
                </a:solidFill>
                <a:latin typeface="Raleway"/>
              </a:rPr>
              <a:t>Activity 5</a:t>
            </a:r>
            <a:r>
              <a:rPr b="0" lang="en-US" sz="2800" spc="-1" strike="noStrike">
                <a:solidFill>
                  <a:srgbClr val="003366"/>
                </a:solidFill>
                <a:latin typeface="Raleway"/>
              </a:rPr>
              <a:t>. Is it a </a:t>
            </a:r>
            <a:r>
              <a:rPr b="1" lang="en-US" sz="2800" spc="-1" strike="noStrike">
                <a:solidFill>
                  <a:srgbClr val="003366"/>
                </a:solidFill>
                <a:latin typeface="Raleway"/>
              </a:rPr>
              <a:t>summary</a:t>
            </a:r>
            <a:r>
              <a:rPr b="0" lang="en-US" sz="2800" spc="-1" strike="noStrike">
                <a:solidFill>
                  <a:srgbClr val="003366"/>
                </a:solidFill>
                <a:latin typeface="Raleway"/>
              </a:rPr>
              <a:t> of the main ideas discussed in the paragraph or a </a:t>
            </a:r>
            <a:r>
              <a:rPr b="1" lang="en-US" sz="2800" spc="-1" strike="noStrike">
                <a:solidFill>
                  <a:srgbClr val="003366"/>
                </a:solidFill>
                <a:latin typeface="Raleway"/>
              </a:rPr>
              <a:t>paraphrase</a:t>
            </a:r>
            <a:r>
              <a:rPr b="0" lang="en-US" sz="2800" spc="-1" strike="noStrike">
                <a:solidFill>
                  <a:srgbClr val="003366"/>
                </a:solidFill>
                <a:latin typeface="Raleway"/>
              </a:rPr>
              <a:t> of the topic sentence?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3366"/>
                </a:solidFill>
                <a:latin typeface="Raleway"/>
              </a:rPr>
              <a:t>Which one would you choose to write a concluding sentence – summarizing or paraphrasing? Why?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89" name="Picture 3" descr=""/>
          <p:cNvPicPr/>
          <p:nvPr/>
        </p:nvPicPr>
        <p:blipFill>
          <a:blip r:embed="rId1"/>
          <a:stretch/>
        </p:blipFill>
        <p:spPr>
          <a:xfrm>
            <a:off x="10229040" y="152280"/>
            <a:ext cx="1813680" cy="1222920"/>
          </a:xfrm>
          <a:prstGeom prst="rect">
            <a:avLst/>
          </a:prstGeom>
          <a:ln w="0">
            <a:noFill/>
          </a:ln>
        </p:spPr>
      </p:pic>
      <p:pic>
        <p:nvPicPr>
          <p:cNvPr id="290" name="Picture 5" descr="Diagram&#10;&#10;Description automatically generated"/>
          <p:cNvPicPr/>
          <p:nvPr/>
        </p:nvPicPr>
        <p:blipFill>
          <a:blip r:embed="rId2"/>
          <a:stretch/>
        </p:blipFill>
        <p:spPr>
          <a:xfrm>
            <a:off x="4841280" y="4809600"/>
            <a:ext cx="2648160" cy="2048040"/>
          </a:xfrm>
          <a:prstGeom prst="rect">
            <a:avLst/>
          </a:prstGeom>
          <a:ln w="0">
            <a:noFill/>
          </a:ln>
        </p:spPr>
      </p:pic>
      <p:sp>
        <p:nvSpPr>
          <p:cNvPr id="291" name="CustomShape 3"/>
          <p:cNvSpPr/>
          <p:nvPr/>
        </p:nvSpPr>
        <p:spPr>
          <a:xfrm>
            <a:off x="4841280" y="7084800"/>
            <a:ext cx="25567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900" spc="-1" strike="noStrike" u="sng">
                <a:solidFill>
                  <a:srgbClr val="0563c1"/>
                </a:solidFill>
                <a:uFillTx/>
                <a:latin typeface="Calibri"/>
                <a:hlinkClick r:id="rId3"/>
              </a:rPr>
              <a:t>This Photo</a:t>
            </a:r>
            <a:r>
              <a:rPr b="0" lang="en-GB" sz="900" spc="-1" strike="noStrike">
                <a:solidFill>
                  <a:srgbClr val="000000"/>
                </a:solidFill>
                <a:latin typeface="Calibri"/>
              </a:rPr>
              <a:t> by Unknown Author is licensed under </a:t>
            </a:r>
            <a:r>
              <a:rPr b="0" lang="en-GB" sz="900" spc="-1" strike="noStrike" u="sng">
                <a:solidFill>
                  <a:srgbClr val="0563c1"/>
                </a:solidFill>
                <a:uFillTx/>
                <a:latin typeface="Calibri"/>
                <a:hlinkClick r:id="rId4"/>
              </a:rPr>
              <a:t>CC BY-SA-NC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01" dur="indefinite" restart="never" nodeType="tmRoot">
          <p:childTnLst>
            <p:seq>
              <p:cTn id="302" dur="indefinite" nodeType="mainSeq">
                <p:childTnLst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Shape 1"/>
          <p:cNvSpPr txBox="1"/>
          <p:nvPr/>
        </p:nvSpPr>
        <p:spPr>
          <a:xfrm>
            <a:off x="0" y="50040"/>
            <a:ext cx="10515240" cy="638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31000"/>
          </a:bodyPr>
          <a:p>
            <a:pPr algn="ctr">
              <a:lnSpc>
                <a:spcPct val="90000"/>
              </a:lnSpc>
            </a:pPr>
            <a:r>
              <a:rPr b="1" lang="en-GB" sz="4400" spc="-1" strike="noStrike">
                <a:solidFill>
                  <a:srgbClr val="003366"/>
                </a:solidFill>
                <a:latin typeface="Raleway"/>
              </a:rPr>
              <a:t>Activity 6 – Concluding sentences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93" name="Picture 3" descr=""/>
          <p:cNvPicPr/>
          <p:nvPr/>
        </p:nvPicPr>
        <p:blipFill>
          <a:blip r:embed="rId1"/>
          <a:stretch/>
        </p:blipFill>
        <p:spPr>
          <a:xfrm>
            <a:off x="10229040" y="152280"/>
            <a:ext cx="1813680" cy="1222920"/>
          </a:xfrm>
          <a:prstGeom prst="rect">
            <a:avLst/>
          </a:prstGeom>
          <a:ln w="0">
            <a:noFill/>
          </a:ln>
        </p:spPr>
      </p:pic>
      <p:sp>
        <p:nvSpPr>
          <p:cNvPr id="294" name="TextShape 2"/>
          <p:cNvSpPr txBox="1"/>
          <p:nvPr/>
        </p:nvSpPr>
        <p:spPr>
          <a:xfrm>
            <a:off x="617400" y="1163880"/>
            <a:ext cx="10806120" cy="569376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Go to </a:t>
            </a:r>
            <a:r>
              <a:rPr b="0" lang="en-GB" sz="3600" spc="-1" strike="noStrike">
                <a:solidFill>
                  <a:srgbClr val="ff0000"/>
                </a:solidFill>
                <a:latin typeface="Calibri"/>
              </a:rPr>
              <a:t>activity 6 </a:t>
            </a: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in the worksheet. 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The two paragraphs do not have concluding sentences. Read the paragraphs and </a:t>
            </a:r>
            <a:r>
              <a:rPr b="0" lang="en-GB" sz="3600" spc="-1" strike="noStrike">
                <a:solidFill>
                  <a:srgbClr val="ff0000"/>
                </a:solidFill>
                <a:latin typeface="Calibri"/>
              </a:rPr>
              <a:t>write a concluding sentence </a:t>
            </a: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for each.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Then show them to your partner and seek their opinions/thoughts on them.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3600" spc="-1" strike="noStrike">
                <a:solidFill>
                  <a:srgbClr val="000000"/>
                </a:solidFill>
                <a:latin typeface="Calibri"/>
              </a:rPr>
              <a:t>If you would like to have sample answers, ask your lecturer.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Picture 3" descr=""/>
          <p:cNvPicPr/>
          <p:nvPr/>
        </p:nvPicPr>
        <p:blipFill>
          <a:blip r:embed="rId1"/>
          <a:stretch/>
        </p:blipFill>
        <p:spPr>
          <a:xfrm>
            <a:off x="-41760" y="-635040"/>
            <a:ext cx="12233520" cy="8155440"/>
          </a:xfrm>
          <a:prstGeom prst="rect">
            <a:avLst/>
          </a:prstGeom>
          <a:ln w="0">
            <a:noFill/>
          </a:ln>
        </p:spPr>
      </p:pic>
      <p:sp>
        <p:nvSpPr>
          <p:cNvPr id="296" name="TextShape 1"/>
          <p:cNvSpPr txBox="1"/>
          <p:nvPr/>
        </p:nvSpPr>
        <p:spPr>
          <a:xfrm>
            <a:off x="1900080" y="1669680"/>
            <a:ext cx="7576200" cy="1758960"/>
          </a:xfrm>
          <a:prstGeom prst="rect">
            <a:avLst/>
          </a:prstGeom>
          <a:solidFill>
            <a:srgbClr val="808080">
              <a:alpha val="78000"/>
            </a:srgbClr>
          </a:solidFill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1" lang="en-GB" sz="6000" spc="-1" strike="noStrike">
                <a:solidFill>
                  <a:srgbClr val="003366"/>
                </a:solidFill>
                <a:latin typeface="Raleway"/>
              </a:rPr>
              <a:t>        </a:t>
            </a:r>
            <a:r>
              <a:rPr b="1" lang="en-GB" sz="6000" spc="-1" strike="noStrike">
                <a:solidFill>
                  <a:srgbClr val="003366"/>
                </a:solidFill>
                <a:latin typeface="Raleway"/>
              </a:rPr>
              <a:t>In-class writing practice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97" name="Picture 4" descr=""/>
          <p:cNvPicPr/>
          <p:nvPr/>
        </p:nvPicPr>
        <p:blipFill>
          <a:blip r:embed="rId2"/>
          <a:stretch/>
        </p:blipFill>
        <p:spPr>
          <a:xfrm>
            <a:off x="10138680" y="5356440"/>
            <a:ext cx="1813680" cy="1222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Shape 1"/>
          <p:cNvSpPr txBox="1"/>
          <p:nvPr/>
        </p:nvSpPr>
        <p:spPr>
          <a:xfrm>
            <a:off x="0" y="100800"/>
            <a:ext cx="10515240" cy="646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1000"/>
          </a:bodyPr>
          <a:p>
            <a:pPr algn="ctr">
              <a:lnSpc>
                <a:spcPct val="90000"/>
              </a:lnSpc>
            </a:pPr>
            <a:r>
              <a:rPr b="1" lang="en-GB" sz="4400" spc="-1" strike="noStrike">
                <a:solidFill>
                  <a:srgbClr val="003366"/>
                </a:solidFill>
                <a:latin typeface="Raleway"/>
              </a:rPr>
              <a:t>Homework 1 - Writing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9" name="TextShape 2"/>
          <p:cNvSpPr txBox="1"/>
          <p:nvPr/>
        </p:nvSpPr>
        <p:spPr>
          <a:xfrm>
            <a:off x="392040" y="1079640"/>
            <a:ext cx="11376360" cy="562572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3200" spc="-1" strike="noStrike">
                <a:solidFill>
                  <a:srgbClr val="003366"/>
                </a:solidFill>
                <a:latin typeface="Raleway"/>
              </a:rPr>
              <a:t>Last week, you were asked to write the </a:t>
            </a:r>
            <a:r>
              <a:rPr b="0" lang="en-GB" sz="3200" spc="-1" strike="noStrike">
                <a:solidFill>
                  <a:srgbClr val="ff0000"/>
                </a:solidFill>
                <a:latin typeface="Raleway"/>
              </a:rPr>
              <a:t>Feelings/Thoughts </a:t>
            </a:r>
            <a:r>
              <a:rPr b="0" lang="en-GB" sz="3200" spc="-1" strike="noStrike">
                <a:solidFill>
                  <a:srgbClr val="003366"/>
                </a:solidFill>
                <a:latin typeface="Raleway"/>
              </a:rPr>
              <a:t>element on the topic you have chosen for your reflective writing.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3200" spc="-1" strike="noStrike">
                <a:solidFill>
                  <a:srgbClr val="003366"/>
                </a:solidFill>
                <a:latin typeface="Raleway"/>
              </a:rPr>
              <a:t>Work in pairs, show your example paragraph to your partner and give some feedback on their work. Have they addressed the following?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What were they feeling </a:t>
            </a:r>
            <a:r>
              <a:rPr b="0" lang="en-US" sz="3200" spc="-1" strike="noStrike">
                <a:solidFill>
                  <a:srgbClr val="ff0000"/>
                </a:solidFill>
                <a:latin typeface="Calibri"/>
              </a:rPr>
              <a:t>before, during and after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the situation?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What do they think </a:t>
            </a:r>
            <a:r>
              <a:rPr b="0" lang="en-US" sz="3200" spc="-1" strike="noStrike">
                <a:solidFill>
                  <a:srgbClr val="ff0000"/>
                </a:solidFill>
                <a:latin typeface="Calibri"/>
              </a:rPr>
              <a:t>other people were feeling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about the situation?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What do they think other people feel about the situation</a:t>
            </a:r>
            <a:r>
              <a:rPr b="0" lang="en-US" sz="3200" spc="-1" strike="noStrike">
                <a:solidFill>
                  <a:srgbClr val="ff0000"/>
                </a:solidFill>
                <a:latin typeface="Calibri"/>
              </a:rPr>
              <a:t> now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?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What were they </a:t>
            </a:r>
            <a:r>
              <a:rPr b="0" lang="en-US" sz="3200" spc="-1" strike="noStrike">
                <a:solidFill>
                  <a:srgbClr val="ff0000"/>
                </a:solidFill>
                <a:latin typeface="Calibri"/>
              </a:rPr>
              <a:t>thinking before and during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the situation?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What do they think about the situation </a:t>
            </a:r>
            <a:r>
              <a:rPr b="0" lang="en-US" sz="3200" spc="-1" strike="noStrike">
                <a:solidFill>
                  <a:srgbClr val="ff0000"/>
                </a:solidFill>
                <a:latin typeface="Calibri"/>
              </a:rPr>
              <a:t>now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?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1" dur="indefinite" restart="never" nodeType="tmRoot">
          <p:childTnLst>
            <p:seq>
              <p:cTn id="312" dur="indefinite" nodeType="mainSeq">
                <p:childTnLst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1" lang="en-GB" sz="4400" spc="-1" strike="noStrike">
                <a:solidFill>
                  <a:srgbClr val="003366"/>
                </a:solidFill>
                <a:latin typeface="Raleway"/>
              </a:rPr>
              <a:t>Learning outcomes: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4" name="TextShape 2"/>
          <p:cNvSpPr txBox="1"/>
          <p:nvPr/>
        </p:nvSpPr>
        <p:spPr>
          <a:xfrm>
            <a:off x="838080" y="2343240"/>
            <a:ext cx="10870920" cy="44780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514440" indent="-514080">
              <a:lnSpc>
                <a:spcPct val="90000"/>
              </a:lnSpc>
              <a:spcBef>
                <a:spcPts val="1001"/>
              </a:spcBef>
              <a:buClr>
                <a:srgbClr val="003366"/>
              </a:buClr>
              <a:buFont typeface="Calibri Light"/>
              <a:buAutoNum type="arabicPeriod"/>
            </a:pPr>
            <a:r>
              <a:rPr b="0" lang="en-US" sz="3200" spc="-1" strike="noStrike">
                <a:solidFill>
                  <a:srgbClr val="003366"/>
                </a:solidFill>
                <a:latin typeface="Raleway"/>
              </a:rPr>
              <a:t>Discussed the third element in your reflective writing – </a:t>
            </a:r>
            <a:r>
              <a:rPr b="1" lang="en-US" sz="3200" spc="-1" strike="noStrike">
                <a:solidFill>
                  <a:srgbClr val="003366"/>
                </a:solidFill>
                <a:latin typeface="Raleway"/>
              </a:rPr>
              <a:t>Evaluation.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514440" indent="-514080">
              <a:lnSpc>
                <a:spcPct val="90000"/>
              </a:lnSpc>
              <a:spcBef>
                <a:spcPts val="1001"/>
              </a:spcBef>
              <a:buClr>
                <a:srgbClr val="003366"/>
              </a:buClr>
              <a:buFont typeface="Calibri Light"/>
              <a:buAutoNum type="arabicPeriod"/>
            </a:pPr>
            <a:r>
              <a:rPr b="0" lang="en-US" sz="3200" spc="-1" strike="noStrike">
                <a:solidFill>
                  <a:srgbClr val="003366"/>
                </a:solidFill>
                <a:latin typeface="Raleway"/>
              </a:rPr>
              <a:t>Identified and discussed the </a:t>
            </a:r>
            <a:r>
              <a:rPr b="1" lang="en-US" sz="3200" spc="-1" strike="noStrike">
                <a:solidFill>
                  <a:srgbClr val="003366"/>
                </a:solidFill>
                <a:latin typeface="Raleway"/>
              </a:rPr>
              <a:t>structure of a paragraph </a:t>
            </a:r>
            <a:r>
              <a:rPr b="0" lang="en-US" sz="3200" spc="-1" strike="noStrike">
                <a:solidFill>
                  <a:srgbClr val="003366"/>
                </a:solidFill>
                <a:latin typeface="Raleway"/>
              </a:rPr>
              <a:t>for reflective writing purposes.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514440" indent="-514080">
              <a:lnSpc>
                <a:spcPct val="90000"/>
              </a:lnSpc>
              <a:spcBef>
                <a:spcPts val="1001"/>
              </a:spcBef>
              <a:buClr>
                <a:srgbClr val="003366"/>
              </a:buClr>
              <a:buFont typeface="Calibri Light"/>
              <a:buAutoNum type="arabicPeriod"/>
            </a:pPr>
            <a:r>
              <a:rPr b="0" lang="en-US" sz="3200" spc="-1" strike="noStrike">
                <a:solidFill>
                  <a:srgbClr val="003366"/>
                </a:solidFill>
                <a:latin typeface="Raleway"/>
              </a:rPr>
              <a:t>Discussed and practiced constructing </a:t>
            </a:r>
            <a:r>
              <a:rPr b="1" lang="en-US" sz="3200" spc="-1" strike="noStrike">
                <a:solidFill>
                  <a:srgbClr val="003366"/>
                </a:solidFill>
                <a:latin typeface="Raleway"/>
              </a:rPr>
              <a:t>topic sentences, supporting details and summary sentences.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838080" y="1690560"/>
            <a:ext cx="10515240" cy="5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3366"/>
                </a:solidFill>
                <a:latin typeface="Raleway"/>
              </a:rPr>
              <a:t>By the end of this session, you will have: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26" name="Picture 4" descr=""/>
          <p:cNvPicPr/>
          <p:nvPr/>
        </p:nvPicPr>
        <p:blipFill>
          <a:blip r:embed="rId1"/>
          <a:stretch/>
        </p:blipFill>
        <p:spPr>
          <a:xfrm>
            <a:off x="10229760" y="152280"/>
            <a:ext cx="1812600" cy="1221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nodeType="clickEffect" fill="hold">
                      <p:stCondLst>
                        <p:cond delay="indefinite"/>
                      </p:stCondLst>
                      <p:childTnLst>
                        <p:par>
                          <p:cTn id="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Picture 5" descr=""/>
          <p:cNvPicPr/>
          <p:nvPr/>
        </p:nvPicPr>
        <p:blipFill>
          <a:blip r:embed="rId1"/>
          <a:stretch/>
        </p:blipFill>
        <p:spPr>
          <a:xfrm>
            <a:off x="0" y="-635040"/>
            <a:ext cx="12191760" cy="8127720"/>
          </a:xfrm>
          <a:prstGeom prst="rect">
            <a:avLst/>
          </a:prstGeom>
          <a:ln w="0">
            <a:noFill/>
          </a:ln>
        </p:spPr>
      </p:pic>
      <p:pic>
        <p:nvPicPr>
          <p:cNvPr id="301" name="Picture 8" descr=""/>
          <p:cNvPicPr/>
          <p:nvPr/>
        </p:nvPicPr>
        <p:blipFill>
          <a:blip r:embed="rId2"/>
          <a:stretch/>
        </p:blipFill>
        <p:spPr>
          <a:xfrm>
            <a:off x="9837720" y="146160"/>
            <a:ext cx="1996560" cy="134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TextShape 1"/>
          <p:cNvSpPr txBox="1"/>
          <p:nvPr/>
        </p:nvSpPr>
        <p:spPr>
          <a:xfrm>
            <a:off x="0" y="0"/>
            <a:ext cx="10515240" cy="700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1" lang="en-GB" sz="4400" spc="-1" strike="noStrike">
                <a:solidFill>
                  <a:srgbClr val="003366"/>
                </a:solidFill>
                <a:latin typeface="Raleway"/>
              </a:rPr>
              <a:t>Independent study – Week 5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3" name="TextShape 2"/>
          <p:cNvSpPr txBox="1"/>
          <p:nvPr/>
        </p:nvSpPr>
        <p:spPr>
          <a:xfrm>
            <a:off x="629280" y="1104480"/>
            <a:ext cx="11043720" cy="515016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800" spc="-1" strike="noStrike">
                <a:solidFill>
                  <a:srgbClr val="003366"/>
                </a:solidFill>
                <a:latin typeface="Raleway"/>
              </a:rPr>
              <a:t>Go to the ‘Independent study’ section under the Week 4 tile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514440" indent="-514080">
              <a:lnSpc>
                <a:spcPct val="90000"/>
              </a:lnSpc>
              <a:spcBef>
                <a:spcPts val="1001"/>
              </a:spcBef>
              <a:buClr>
                <a:srgbClr val="003366"/>
              </a:buClr>
              <a:buFont typeface="Calibri Light"/>
              <a:buAutoNum type="arabicPeriod"/>
              <a:tabLst>
                <a:tab algn="l" pos="0"/>
              </a:tabLst>
            </a:pPr>
            <a:r>
              <a:rPr b="1" lang="en-GB" sz="2800" spc="-1" strike="noStrike">
                <a:solidFill>
                  <a:srgbClr val="003366"/>
                </a:solidFill>
                <a:latin typeface="Raleway"/>
              </a:rPr>
              <a:t>READ: </a:t>
            </a:r>
            <a:r>
              <a:rPr b="0" lang="en-GB" sz="2800" spc="-1" strike="noStrike">
                <a:solidFill>
                  <a:srgbClr val="0070c0"/>
                </a:solidFill>
                <a:latin typeface="Raleway"/>
              </a:rPr>
              <a:t>pp. 110-121</a:t>
            </a:r>
            <a:r>
              <a:rPr b="0" lang="en-GB" sz="2800" spc="-1" strike="noStrike">
                <a:solidFill>
                  <a:srgbClr val="003366"/>
                </a:solidFill>
                <a:latin typeface="Raleway"/>
              </a:rPr>
              <a:t> (Gibbs’ Reflective Cycle). Click on the link on VLE or open the PDF on VLE.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514440" indent="-514080">
              <a:lnSpc>
                <a:spcPct val="90000"/>
              </a:lnSpc>
              <a:spcBef>
                <a:spcPts val="1001"/>
              </a:spcBef>
              <a:buClr>
                <a:srgbClr val="003366"/>
              </a:buClr>
              <a:buFont typeface="Calibri Light"/>
              <a:buAutoNum type="arabicPeriod"/>
              <a:tabLst>
                <a:tab algn="l" pos="0"/>
              </a:tabLst>
            </a:pPr>
            <a:r>
              <a:rPr b="1" lang="en-GB" sz="2800" spc="-1" strike="noStrike">
                <a:solidFill>
                  <a:srgbClr val="003366"/>
                </a:solidFill>
                <a:latin typeface="Raleway"/>
              </a:rPr>
              <a:t>ANSWER:</a:t>
            </a:r>
            <a:r>
              <a:rPr b="0" lang="en-GB" sz="2800" spc="-1" strike="noStrike">
                <a:solidFill>
                  <a:srgbClr val="003366"/>
                </a:solidFill>
                <a:latin typeface="Raleway"/>
              </a:rPr>
              <a:t> Homework </a:t>
            </a:r>
            <a:r>
              <a:rPr b="0" lang="en-GB" sz="2800" spc="-1" strike="noStrike">
                <a:solidFill>
                  <a:srgbClr val="0070c0"/>
                </a:solidFill>
                <a:latin typeface="Raleway"/>
              </a:rPr>
              <a:t>Quiz 5 </a:t>
            </a:r>
            <a:r>
              <a:rPr b="0" lang="en-GB" sz="2800" spc="-1" strike="noStrike">
                <a:solidFill>
                  <a:srgbClr val="003366"/>
                </a:solidFill>
                <a:latin typeface="Raleway"/>
              </a:rPr>
              <a:t>on VLE (To be completed after reading </a:t>
            </a:r>
            <a:r>
              <a:rPr b="0" lang="en-GB" sz="2800" spc="-1" strike="noStrike">
                <a:solidFill>
                  <a:srgbClr val="0070c0"/>
                </a:solidFill>
                <a:latin typeface="Raleway"/>
              </a:rPr>
              <a:t>pp. 110-121)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514440" indent="-514080">
              <a:lnSpc>
                <a:spcPct val="90000"/>
              </a:lnSpc>
              <a:spcBef>
                <a:spcPts val="1001"/>
              </a:spcBef>
              <a:buClr>
                <a:srgbClr val="003366"/>
              </a:buClr>
              <a:buFont typeface="Calibri Light"/>
              <a:buAutoNum type="arabicPeriod"/>
              <a:tabLst>
                <a:tab algn="l" pos="0"/>
              </a:tabLst>
            </a:pPr>
            <a:r>
              <a:rPr b="1" lang="en-GB" sz="2800" spc="-1" strike="noStrike">
                <a:solidFill>
                  <a:srgbClr val="003366"/>
                </a:solidFill>
                <a:latin typeface="Raleway"/>
              </a:rPr>
              <a:t>WRITE: </a:t>
            </a:r>
            <a:r>
              <a:rPr b="0" lang="en-GB" sz="2800" spc="-1" strike="noStrike">
                <a:solidFill>
                  <a:srgbClr val="003366"/>
                </a:solidFill>
                <a:latin typeface="Raleway"/>
              </a:rPr>
              <a:t>Week 5 Independent Study Writing Activity (Check Week 5 on VLE).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514440" indent="-514080">
              <a:lnSpc>
                <a:spcPct val="90000"/>
              </a:lnSpc>
              <a:spcBef>
                <a:spcPts val="1001"/>
              </a:spcBef>
              <a:buClr>
                <a:srgbClr val="003366"/>
              </a:buClr>
              <a:buFont typeface="Calibri Light"/>
              <a:buAutoNum type="arabicPeriod"/>
              <a:tabLst>
                <a:tab algn="l" pos="0"/>
              </a:tabLst>
            </a:pPr>
            <a:r>
              <a:rPr b="0" lang="en-GB" sz="2800" spc="-1" strike="noStrike">
                <a:solidFill>
                  <a:srgbClr val="003366"/>
                </a:solidFill>
                <a:latin typeface="Raleway"/>
              </a:rPr>
              <a:t>Preparation videos for Week 6.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04" name="Picture 5" descr="A person reading a book&#10;&#10;Description automatically generated with low confidence"/>
          <p:cNvPicPr/>
          <p:nvPr/>
        </p:nvPicPr>
        <p:blipFill>
          <a:blip r:embed="rId1"/>
          <a:stretch/>
        </p:blipFill>
        <p:spPr>
          <a:xfrm>
            <a:off x="7647840" y="4392360"/>
            <a:ext cx="3698280" cy="2465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Shape 1"/>
          <p:cNvSpPr txBox="1"/>
          <p:nvPr/>
        </p:nvSpPr>
        <p:spPr>
          <a:xfrm>
            <a:off x="0" y="50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1" lang="en-GB" sz="4400" spc="-1" strike="noStrike">
                <a:solidFill>
                  <a:srgbClr val="003366"/>
                </a:solidFill>
                <a:latin typeface="Raleway"/>
              </a:rPr>
              <a:t>References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6" name="TextShape 2"/>
          <p:cNvSpPr txBox="1"/>
          <p:nvPr/>
        </p:nvSpPr>
        <p:spPr>
          <a:xfrm>
            <a:off x="748080" y="1477800"/>
            <a:ext cx="11443320" cy="469872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Williams, Woolliams &amp; Spiro (2020) Reflective writing. Bloomsbury: London.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Bailey, S. (2011). Academic writing: a handbook for international students (3</a:t>
            </a:r>
            <a:r>
              <a:rPr b="0" lang="en-US" sz="2800" spc="-1" strike="noStrike" baseline="30000">
                <a:solidFill>
                  <a:srgbClr val="000000"/>
                </a:solidFill>
                <a:latin typeface="Calibri"/>
              </a:rPr>
              <a:t>rd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ed.). Routledge: London.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Oshima and Hogue (2007). Writing Academic English. Pearson Longman: NY.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https://canvas.hull.ac.uk/courses/778/pages/paragraph-structure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Williams, Woolliams &amp; Spiro (2020) Reflective writing. Bloomsbury: London.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https://www.ed.ac.uk/reflection/reflectors-toolkit/reflecting-on-experience/gibbs-reflective-cycle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07" name="Picture 3" descr=""/>
          <p:cNvPicPr/>
          <p:nvPr/>
        </p:nvPicPr>
        <p:blipFill>
          <a:blip r:embed="rId2"/>
          <a:stretch/>
        </p:blipFill>
        <p:spPr>
          <a:xfrm>
            <a:off x="10229040" y="152280"/>
            <a:ext cx="1813680" cy="1222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Shape 1"/>
          <p:cNvSpPr txBox="1"/>
          <p:nvPr/>
        </p:nvSpPr>
        <p:spPr>
          <a:xfrm>
            <a:off x="0" y="100800"/>
            <a:ext cx="10515240" cy="5875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6000"/>
          </a:bodyPr>
          <a:p>
            <a:pPr algn="ctr">
              <a:lnSpc>
                <a:spcPct val="90000"/>
              </a:lnSpc>
            </a:pPr>
            <a:r>
              <a:rPr b="1" lang="en-GB" sz="4400" spc="-1" strike="noStrike">
                <a:solidFill>
                  <a:srgbClr val="003366"/>
                </a:solidFill>
                <a:latin typeface="Raleway"/>
              </a:rPr>
              <a:t>Homework 2 - Reading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8" name="TextShape 2"/>
          <p:cNvSpPr txBox="1"/>
          <p:nvPr/>
        </p:nvSpPr>
        <p:spPr>
          <a:xfrm>
            <a:off x="474840" y="783720"/>
            <a:ext cx="11008080" cy="592164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80000"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3200" spc="-1" strike="noStrike">
                <a:solidFill>
                  <a:srgbClr val="003366"/>
                </a:solidFill>
                <a:latin typeface="Raleway"/>
              </a:rPr>
              <a:t>Last week, you were asked to read </a:t>
            </a:r>
            <a:r>
              <a:rPr b="0" lang="en-GB" sz="3200" spc="-1" strike="noStrike">
                <a:solidFill>
                  <a:srgbClr val="ff0000"/>
                </a:solidFill>
                <a:latin typeface="Raleway"/>
              </a:rPr>
              <a:t>pp. 24-28 (Reflecting on yourself and your experiences</a:t>
            </a:r>
            <a:r>
              <a:rPr b="0" lang="en-GB" sz="3200" spc="-1" strike="noStrike">
                <a:solidFill>
                  <a:srgbClr val="003366"/>
                </a:solidFill>
                <a:latin typeface="Raleway"/>
              </a:rPr>
              <a:t>). Work in groups of 3 or 4, and discuss the following: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514440" indent="-514080">
              <a:lnSpc>
                <a:spcPct val="90000"/>
              </a:lnSpc>
              <a:spcBef>
                <a:spcPts val="1001"/>
              </a:spcBef>
              <a:buClr>
                <a:srgbClr val="003366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GB" sz="2800" spc="-1" strike="noStrike">
                <a:solidFill>
                  <a:srgbClr val="003366"/>
                </a:solidFill>
                <a:latin typeface="Raleway"/>
              </a:rPr>
              <a:t>How did the Product Design students’ </a:t>
            </a:r>
            <a:r>
              <a:rPr b="1" lang="en-GB" sz="2800" spc="-1" strike="noStrike">
                <a:solidFill>
                  <a:srgbClr val="003366"/>
                </a:solidFill>
                <a:latin typeface="Raleway"/>
              </a:rPr>
              <a:t>opinions / thoughts change </a:t>
            </a:r>
            <a:r>
              <a:rPr b="0" lang="en-GB" sz="2800" spc="-1" strike="noStrike">
                <a:solidFill>
                  <a:srgbClr val="ff0000"/>
                </a:solidFill>
                <a:latin typeface="Raleway"/>
              </a:rPr>
              <a:t>from</a:t>
            </a:r>
            <a:r>
              <a:rPr b="0" lang="en-GB" sz="2800" spc="-1" strike="noStrike">
                <a:solidFill>
                  <a:srgbClr val="003366"/>
                </a:solidFill>
                <a:latin typeface="Raleway"/>
              </a:rPr>
              <a:t> when they met the first time </a:t>
            </a:r>
            <a:r>
              <a:rPr b="0" lang="en-GB" sz="2800" spc="-1" strike="noStrike">
                <a:solidFill>
                  <a:srgbClr val="ff0000"/>
                </a:solidFill>
                <a:latin typeface="Raleway"/>
              </a:rPr>
              <a:t>to</a:t>
            </a:r>
            <a:r>
              <a:rPr b="0" lang="en-GB" sz="2800" spc="-1" strike="noStrike">
                <a:solidFill>
                  <a:srgbClr val="003366"/>
                </a:solidFill>
                <a:latin typeface="Raleway"/>
              </a:rPr>
              <a:t> after the completion of the project?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514440" indent="-514080">
              <a:lnSpc>
                <a:spcPct val="90000"/>
              </a:lnSpc>
              <a:spcBef>
                <a:spcPts val="1001"/>
              </a:spcBef>
              <a:buClr>
                <a:srgbClr val="003366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GB" sz="2800" spc="-1" strike="noStrike">
                <a:solidFill>
                  <a:srgbClr val="003366"/>
                </a:solidFill>
                <a:latin typeface="Raleway"/>
              </a:rPr>
              <a:t>Look at the journal entries on </a:t>
            </a:r>
            <a:r>
              <a:rPr b="1" lang="en-GB" sz="2800" spc="-1" strike="noStrike">
                <a:solidFill>
                  <a:srgbClr val="003366"/>
                </a:solidFill>
                <a:latin typeface="Raleway"/>
              </a:rPr>
              <a:t>page 27</a:t>
            </a:r>
            <a:r>
              <a:rPr b="0" lang="en-GB" sz="2800" spc="-1" strike="noStrike">
                <a:solidFill>
                  <a:srgbClr val="003366"/>
                </a:solidFill>
                <a:latin typeface="Raleway"/>
              </a:rPr>
              <a:t>. How </a:t>
            </a:r>
            <a:r>
              <a:rPr b="1" lang="en-GB" sz="2800" spc="-1" strike="noStrike">
                <a:solidFill>
                  <a:srgbClr val="003366"/>
                </a:solidFill>
                <a:latin typeface="Raleway"/>
              </a:rPr>
              <a:t>different or similar </a:t>
            </a:r>
            <a:r>
              <a:rPr b="0" lang="en-GB" sz="2800" spc="-1" strike="noStrike">
                <a:solidFill>
                  <a:srgbClr val="003366"/>
                </a:solidFill>
                <a:latin typeface="Raleway"/>
              </a:rPr>
              <a:t>are the entries in </a:t>
            </a:r>
            <a:r>
              <a:rPr b="0" lang="en-GB" sz="2800" spc="-1" strike="noStrike">
                <a:solidFill>
                  <a:srgbClr val="ff0000"/>
                </a:solidFill>
                <a:latin typeface="Raleway"/>
              </a:rPr>
              <a:t>your</a:t>
            </a:r>
            <a:r>
              <a:rPr b="0" lang="en-GB" sz="2800" spc="-1" strike="noStrike">
                <a:solidFill>
                  <a:srgbClr val="003366"/>
                </a:solidFill>
                <a:latin typeface="Raleway"/>
              </a:rPr>
              <a:t> reflective journal?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514440" indent="-514080">
              <a:lnSpc>
                <a:spcPct val="90000"/>
              </a:lnSpc>
              <a:spcBef>
                <a:spcPts val="1001"/>
              </a:spcBef>
              <a:buClr>
                <a:srgbClr val="003366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GB" sz="2800" spc="-1" strike="noStrike">
                <a:solidFill>
                  <a:srgbClr val="003366"/>
                </a:solidFill>
                <a:latin typeface="Raleway"/>
              </a:rPr>
              <a:t>What verb forms can you use to talk about things from the </a:t>
            </a:r>
            <a:r>
              <a:rPr b="1" lang="en-GB" sz="2800" spc="-1" strike="noStrike">
                <a:solidFill>
                  <a:srgbClr val="003366"/>
                </a:solidFill>
                <a:latin typeface="Raleway"/>
              </a:rPr>
              <a:t>past, in the present and to the future times</a:t>
            </a:r>
            <a:r>
              <a:rPr b="0" lang="en-GB" sz="2800" spc="-1" strike="noStrike">
                <a:solidFill>
                  <a:srgbClr val="003366"/>
                </a:solidFill>
                <a:latin typeface="Raleway"/>
              </a:rPr>
              <a:t>? Can you think of examples?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514440" indent="-514080">
              <a:lnSpc>
                <a:spcPct val="90000"/>
              </a:lnSpc>
              <a:spcBef>
                <a:spcPts val="1001"/>
              </a:spcBef>
              <a:buClr>
                <a:srgbClr val="003366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GB" sz="2800" spc="-1" strike="noStrike">
                <a:solidFill>
                  <a:srgbClr val="003366"/>
                </a:solidFill>
                <a:latin typeface="Raleway"/>
              </a:rPr>
              <a:t>Write wrote writing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514440" indent="-514080">
              <a:lnSpc>
                <a:spcPct val="90000"/>
              </a:lnSpc>
              <a:spcBef>
                <a:spcPts val="1001"/>
              </a:spcBef>
              <a:buClr>
                <a:srgbClr val="003366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GB" sz="2800" spc="-1" strike="noStrike">
                <a:solidFill>
                  <a:srgbClr val="003366"/>
                </a:solidFill>
                <a:latin typeface="Raleway"/>
              </a:rPr>
              <a:t>Drive drove driving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514440" indent="-514080">
              <a:lnSpc>
                <a:spcPct val="90000"/>
              </a:lnSpc>
              <a:spcBef>
                <a:spcPts val="1001"/>
              </a:spcBef>
              <a:buClr>
                <a:srgbClr val="003366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GB" sz="2800" spc="-1" strike="noStrike">
                <a:solidFill>
                  <a:srgbClr val="003366"/>
                </a:solidFill>
                <a:latin typeface="Raleway"/>
              </a:rPr>
              <a:t>Eat  eate eating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Picture 4" descr=""/>
          <p:cNvPicPr/>
          <p:nvPr/>
        </p:nvPicPr>
        <p:blipFill>
          <a:blip r:embed="rId1"/>
          <a:stretch/>
        </p:blipFill>
        <p:spPr>
          <a:xfrm>
            <a:off x="-21240" y="-643320"/>
            <a:ext cx="12225600" cy="8150040"/>
          </a:xfrm>
          <a:prstGeom prst="rect">
            <a:avLst/>
          </a:prstGeom>
          <a:ln w="0">
            <a:noFill/>
          </a:ln>
        </p:spPr>
      </p:pic>
      <p:sp>
        <p:nvSpPr>
          <p:cNvPr id="23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GB" sz="5400" spc="-1" strike="noStrike">
                <a:solidFill>
                  <a:srgbClr val="ffffff"/>
                </a:solidFill>
                <a:latin typeface="Raleway"/>
              </a:rPr>
              <a:t>Evaluation</a:t>
            </a:r>
            <a:endParaRPr b="0" lang="en-US" sz="5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31" name="Picture 5" descr=""/>
          <p:cNvPicPr/>
          <p:nvPr/>
        </p:nvPicPr>
        <p:blipFill>
          <a:blip r:embed="rId2"/>
          <a:stretch/>
        </p:blipFill>
        <p:spPr>
          <a:xfrm>
            <a:off x="838080" y="5269680"/>
            <a:ext cx="1813680" cy="1222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1"/>
          <p:cNvSpPr txBox="1"/>
          <p:nvPr/>
        </p:nvSpPr>
        <p:spPr>
          <a:xfrm>
            <a:off x="0" y="50040"/>
            <a:ext cx="10515240" cy="745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1" lang="en-GB" sz="4400" spc="-1" strike="noStrike">
                <a:solidFill>
                  <a:srgbClr val="003366"/>
                </a:solidFill>
                <a:latin typeface="Raleway"/>
              </a:rPr>
              <a:t>Evaluation in Gibbs’ model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3" name="TextShape 2"/>
          <p:cNvSpPr txBox="1"/>
          <p:nvPr/>
        </p:nvSpPr>
        <p:spPr>
          <a:xfrm>
            <a:off x="498600" y="1104840"/>
            <a:ext cx="11055600" cy="560016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67000"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800" spc="-1" strike="noStrike">
                <a:solidFill>
                  <a:srgbClr val="003366"/>
                </a:solidFill>
                <a:latin typeface="Raleway"/>
              </a:rPr>
              <a:t>We have seen the first two elements in Gibbs’ reflective cycle – </a:t>
            </a:r>
            <a:r>
              <a:rPr b="0" lang="en-GB" sz="2800" spc="-1" strike="noStrike">
                <a:solidFill>
                  <a:srgbClr val="ff0000"/>
                </a:solidFill>
                <a:latin typeface="Raleway"/>
              </a:rPr>
              <a:t>Description </a:t>
            </a:r>
            <a:r>
              <a:rPr b="0" lang="en-GB" sz="2800" spc="-1" strike="noStrike">
                <a:solidFill>
                  <a:srgbClr val="002060"/>
                </a:solidFill>
                <a:latin typeface="Raleway"/>
              </a:rPr>
              <a:t>and </a:t>
            </a:r>
            <a:r>
              <a:rPr b="0" lang="en-GB" sz="2800" spc="-1" strike="noStrike">
                <a:solidFill>
                  <a:srgbClr val="ff0000"/>
                </a:solidFill>
                <a:latin typeface="Raleway"/>
              </a:rPr>
              <a:t>Feelings/thoughts</a:t>
            </a:r>
            <a:r>
              <a:rPr b="0" lang="en-GB" sz="2800" spc="-1" strike="noStrike">
                <a:solidFill>
                  <a:srgbClr val="003366"/>
                </a:solidFill>
                <a:latin typeface="Raleway"/>
              </a:rPr>
              <a:t>. This week, we are discussing the 3</a:t>
            </a:r>
            <a:r>
              <a:rPr b="0" lang="en-GB" sz="2800" spc="-1" strike="noStrike" baseline="30000">
                <a:solidFill>
                  <a:srgbClr val="003366"/>
                </a:solidFill>
                <a:latin typeface="Raleway"/>
              </a:rPr>
              <a:t>rd</a:t>
            </a:r>
            <a:r>
              <a:rPr b="0" lang="en-GB" sz="2800" spc="-1" strike="noStrike">
                <a:solidFill>
                  <a:srgbClr val="003366"/>
                </a:solidFill>
                <a:latin typeface="Raleway"/>
              </a:rPr>
              <a:t> element – </a:t>
            </a:r>
            <a:r>
              <a:rPr b="1" lang="en-GB" sz="2800" spc="-1" strike="noStrike">
                <a:solidFill>
                  <a:srgbClr val="ff0000"/>
                </a:solidFill>
                <a:latin typeface="Raleway"/>
              </a:rPr>
              <a:t>Evaluation.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800" spc="-1" strike="noStrike">
                <a:solidFill>
                  <a:srgbClr val="003366"/>
                </a:solidFill>
                <a:latin typeface="Raleway"/>
              </a:rPr>
              <a:t>You have read parts of your coursebook and watched </a:t>
            </a:r>
            <a:r>
              <a:rPr b="0" lang="en-GB" sz="2800" spc="-1" strike="noStrike">
                <a:solidFill>
                  <a:srgbClr val="002060"/>
                </a:solidFill>
                <a:latin typeface="Raleway"/>
              </a:rPr>
              <a:t>various videos on reflective practice.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GB" sz="2800" spc="-1" strike="noStrike">
                <a:solidFill>
                  <a:srgbClr val="003366"/>
                </a:solidFill>
                <a:latin typeface="Raleway"/>
              </a:rPr>
              <a:t>Work with a person next to you and discuss: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800" spc="-1" strike="noStrike">
                <a:solidFill>
                  <a:srgbClr val="0070c0"/>
                </a:solidFill>
                <a:latin typeface="Raleway"/>
              </a:rPr>
              <a:t>1. What does ‘</a:t>
            </a:r>
            <a:r>
              <a:rPr b="1" lang="en-GB" sz="2800" spc="-1" strike="noStrike">
                <a:solidFill>
                  <a:srgbClr val="0070c0"/>
                </a:solidFill>
                <a:latin typeface="Raleway"/>
              </a:rPr>
              <a:t>evaluate</a:t>
            </a:r>
            <a:r>
              <a:rPr b="0" lang="en-GB" sz="2800" spc="-1" strike="noStrike">
                <a:solidFill>
                  <a:srgbClr val="0070c0"/>
                </a:solidFill>
                <a:latin typeface="Raleway"/>
              </a:rPr>
              <a:t>’ mean?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800" spc="-1" strike="noStrike">
                <a:solidFill>
                  <a:srgbClr val="0070c0"/>
                </a:solidFill>
                <a:latin typeface="Raleway"/>
              </a:rPr>
              <a:t> </a:t>
            </a:r>
            <a:r>
              <a:rPr b="0" lang="en-GB" sz="2800" spc="-1" strike="noStrike">
                <a:solidFill>
                  <a:srgbClr val="0070c0"/>
                </a:solidFill>
                <a:latin typeface="Raleway"/>
              </a:rPr>
              <a:t>Weighs the evidence, good or bad, Before conclusion, judgement,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800" spc="-1" strike="noStrike">
                <a:solidFill>
                  <a:srgbClr val="0070c0"/>
                </a:solidFill>
                <a:latin typeface="Raleway"/>
              </a:rPr>
              <a:t>2. What do you know about the </a:t>
            </a:r>
            <a:r>
              <a:rPr b="1" lang="en-GB" sz="2800" spc="-1" strike="noStrike">
                <a:solidFill>
                  <a:srgbClr val="0070c0"/>
                </a:solidFill>
                <a:latin typeface="Raleway"/>
              </a:rPr>
              <a:t>Evaluation element in Gibbs</a:t>
            </a:r>
            <a:r>
              <a:rPr b="0" lang="en-GB" sz="2800" spc="-1" strike="noStrike">
                <a:solidFill>
                  <a:srgbClr val="0070c0"/>
                </a:solidFill>
                <a:latin typeface="Raleway"/>
              </a:rPr>
              <a:t>’ model?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800" spc="-1" strike="noStrike">
                <a:solidFill>
                  <a:srgbClr val="0070c0"/>
                </a:solidFill>
                <a:latin typeface="Raleway"/>
              </a:rPr>
              <a:t>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800" spc="-1" strike="noStrike">
                <a:solidFill>
                  <a:srgbClr val="0070c0"/>
                </a:solidFill>
                <a:latin typeface="Raleway"/>
              </a:rPr>
              <a:t>3. What </a:t>
            </a:r>
            <a:r>
              <a:rPr b="1" lang="en-GB" sz="2800" spc="-1" strike="noStrike">
                <a:solidFill>
                  <a:srgbClr val="0070c0"/>
                </a:solidFill>
                <a:latin typeface="Raleway"/>
              </a:rPr>
              <a:t>questions</a:t>
            </a:r>
            <a:r>
              <a:rPr b="0" lang="en-GB" sz="2800" spc="-1" strike="noStrike">
                <a:solidFill>
                  <a:srgbClr val="0070c0"/>
                </a:solidFill>
                <a:latin typeface="Raleway"/>
              </a:rPr>
              <a:t> can help you evaluate your experience?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800" spc="-1" strike="noStrike">
                <a:solidFill>
                  <a:srgbClr val="0070c0"/>
                </a:solidFill>
                <a:latin typeface="Raleway"/>
              </a:rPr>
              <a:t>4. Any other information relating to evaluating your topic / event / situation?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>
                <p:childTnLst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0" y="0"/>
            <a:ext cx="10515240" cy="6883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35000"/>
          </a:bodyPr>
          <a:p>
            <a:pPr algn="ctr">
              <a:lnSpc>
                <a:spcPct val="90000"/>
              </a:lnSpc>
            </a:pPr>
            <a:r>
              <a:rPr b="1" lang="en-GB" sz="4400" spc="-1" strike="noStrike">
                <a:solidFill>
                  <a:srgbClr val="003366"/>
                </a:solidFill>
                <a:latin typeface="Raleway"/>
              </a:rPr>
              <a:t>How to evaluate your experience?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451440" y="1365840"/>
            <a:ext cx="11103120" cy="533952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3366"/>
                </a:solidFill>
                <a:latin typeface="Raleway"/>
              </a:rPr>
              <a:t>Evaluation is asking yourself – what was good and bad about the experience? This section should provide a balanced appraisal of the situation.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600" spc="-1" strike="noStrike">
                <a:solidFill>
                  <a:srgbClr val="002060"/>
                </a:solidFill>
                <a:latin typeface="Calibri"/>
              </a:rPr>
              <a:t>Here you have a chance to evaluate what worked and what didn’t work in the situation. Try to be as objective and honest as possible. 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600" spc="-1" strike="noStrike">
                <a:solidFill>
                  <a:srgbClr val="002060"/>
                </a:solidFill>
                <a:latin typeface="Calibri"/>
              </a:rPr>
              <a:t>To get the most out of your reflection, focus on both the positive and the negative aspects of the situation, even if it was primarily one or the other.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6" name="CustomShape 3"/>
          <p:cNvSpPr/>
          <p:nvPr/>
        </p:nvSpPr>
        <p:spPr>
          <a:xfrm>
            <a:off x="8610480" y="6515280"/>
            <a:ext cx="34322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 u="sng">
                <a:solidFill>
                  <a:srgbClr val="0563c1"/>
                </a:solidFill>
                <a:uFillTx/>
                <a:latin typeface="Raleway"/>
                <a:hlinkClick r:id="rId1"/>
              </a:rPr>
              <a:t>University of Edinburgh, 2021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>
                <p:childTnLst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0" y="50040"/>
            <a:ext cx="12191760" cy="578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4000"/>
          </a:bodyPr>
          <a:p>
            <a:pPr algn="ctr">
              <a:lnSpc>
                <a:spcPct val="90000"/>
              </a:lnSpc>
            </a:pPr>
            <a:r>
              <a:rPr b="1" lang="en-GB" sz="4400" spc="-1" strike="noStrike">
                <a:solidFill>
                  <a:srgbClr val="003366"/>
                </a:solidFill>
                <a:latin typeface="Raleway"/>
              </a:rPr>
              <a:t>Helpful questions to evaluate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8" name="TextShape 2"/>
          <p:cNvSpPr txBox="1"/>
          <p:nvPr/>
        </p:nvSpPr>
        <p:spPr>
          <a:xfrm>
            <a:off x="629280" y="1258200"/>
            <a:ext cx="10889280" cy="554940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What was </a:t>
            </a:r>
            <a:r>
              <a:rPr b="1" lang="en-US" sz="4400" spc="-1" strike="noStrike">
                <a:solidFill>
                  <a:srgbClr val="00b0f0"/>
                </a:solidFill>
                <a:latin typeface="Calibri"/>
              </a:rPr>
              <a:t>good and bad 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about the experience?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What went </a:t>
            </a:r>
            <a:r>
              <a:rPr b="1" lang="en-US" sz="4400" spc="-1" strike="noStrike">
                <a:solidFill>
                  <a:srgbClr val="00b0f0"/>
                </a:solidFill>
                <a:latin typeface="Calibri"/>
              </a:rPr>
              <a:t>well</a:t>
            </a:r>
            <a:r>
              <a:rPr b="0" lang="en-US" sz="4400" spc="-1" strike="noStrike">
                <a:solidFill>
                  <a:srgbClr val="00b0f0"/>
                </a:solidFill>
                <a:latin typeface="Calibri"/>
              </a:rPr>
              <a:t>?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What </a:t>
            </a:r>
            <a:r>
              <a:rPr b="1" lang="en-US" sz="4400" spc="-1" strike="noStrike">
                <a:solidFill>
                  <a:srgbClr val="00b0f0"/>
                </a:solidFill>
                <a:latin typeface="Calibri"/>
              </a:rPr>
              <a:t>didn’t go so well</a:t>
            </a:r>
            <a:r>
              <a:rPr b="0" lang="en-US" sz="4400" spc="-1" strike="noStrike">
                <a:solidFill>
                  <a:srgbClr val="00b0f0"/>
                </a:solidFill>
                <a:latin typeface="Calibri"/>
              </a:rPr>
              <a:t>?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What did </a:t>
            </a:r>
            <a:r>
              <a:rPr b="1" lang="en-US" sz="4400" spc="-1" strike="noStrike">
                <a:solidFill>
                  <a:srgbClr val="00b0f0"/>
                </a:solidFill>
                <a:latin typeface="Calibri"/>
              </a:rPr>
              <a:t>you and other people contribute 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to the situation (</a:t>
            </a:r>
            <a:r>
              <a:rPr b="0" lang="en-US" sz="4400" spc="-1" strike="noStrike">
                <a:solidFill>
                  <a:srgbClr val="00b0f0"/>
                </a:solidFill>
                <a:latin typeface="Calibri"/>
              </a:rPr>
              <a:t>positively or negatively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)?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How was the </a:t>
            </a:r>
            <a:r>
              <a:rPr b="1" lang="en-US" sz="4400" spc="-1" strike="noStrike">
                <a:solidFill>
                  <a:srgbClr val="00b0f0"/>
                </a:solidFill>
                <a:latin typeface="Calibri"/>
              </a:rPr>
              <a:t>overall outcome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? Good or bad?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39" name="Picture 4" descr=""/>
          <p:cNvPicPr/>
          <p:nvPr/>
        </p:nvPicPr>
        <p:blipFill>
          <a:blip r:embed="rId1"/>
          <a:stretch/>
        </p:blipFill>
        <p:spPr>
          <a:xfrm>
            <a:off x="10229040" y="152280"/>
            <a:ext cx="1813680" cy="1222920"/>
          </a:xfrm>
          <a:prstGeom prst="rect">
            <a:avLst/>
          </a:prstGeom>
          <a:ln w="0">
            <a:noFill/>
          </a:ln>
        </p:spPr>
      </p:pic>
      <p:sp>
        <p:nvSpPr>
          <p:cNvPr id="240" name="CustomShape 3"/>
          <p:cNvSpPr/>
          <p:nvPr/>
        </p:nvSpPr>
        <p:spPr>
          <a:xfrm>
            <a:off x="8636040" y="6553080"/>
            <a:ext cx="35557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 u="sng">
                <a:solidFill>
                  <a:srgbClr val="0563c1"/>
                </a:solidFill>
                <a:uFillTx/>
                <a:latin typeface="Raleway"/>
                <a:hlinkClick r:id="rId2"/>
              </a:rPr>
              <a:t>Edinburgh University, 2022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>
                <p:childTnLst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0" y="0"/>
            <a:ext cx="10515240" cy="533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64000"/>
          </a:bodyPr>
          <a:p>
            <a:pPr algn="ctr">
              <a:lnSpc>
                <a:spcPct val="90000"/>
              </a:lnSpc>
            </a:pPr>
            <a:r>
              <a:rPr b="1" lang="en-GB" sz="4400" spc="-1" strike="noStrike">
                <a:solidFill>
                  <a:srgbClr val="003366"/>
                </a:solidFill>
                <a:latin typeface="Raleway"/>
              </a:rPr>
              <a:t>Week 5 – Activity 1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2" name="TextShape 2"/>
          <p:cNvSpPr txBox="1"/>
          <p:nvPr/>
        </p:nvSpPr>
        <p:spPr>
          <a:xfrm>
            <a:off x="558000" y="1028880"/>
            <a:ext cx="11019960" cy="567648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91000"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3366"/>
                </a:solidFill>
                <a:latin typeface="Raleway"/>
              </a:rPr>
              <a:t>Take </a:t>
            </a:r>
            <a:r>
              <a:rPr b="1" lang="en-US" sz="3200" spc="-1" strike="noStrike">
                <a:solidFill>
                  <a:srgbClr val="003366"/>
                </a:solidFill>
                <a:latin typeface="Raleway"/>
              </a:rPr>
              <a:t>Activity 1</a:t>
            </a:r>
            <a:r>
              <a:rPr b="0" lang="en-US" sz="3200" spc="-1" strike="noStrike">
                <a:solidFill>
                  <a:srgbClr val="003366"/>
                </a:solidFill>
                <a:latin typeface="Raleway"/>
              </a:rPr>
              <a:t> in Week 5 worksheet. 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3200" spc="-1" strike="noStrike">
                <a:solidFill>
                  <a:srgbClr val="0070c0"/>
                </a:solidFill>
                <a:latin typeface="Calibri"/>
              </a:rPr>
              <a:t>Look at the </a:t>
            </a:r>
            <a:r>
              <a:rPr b="0" lang="en-GB" sz="3200" spc="-1" strike="noStrike">
                <a:solidFill>
                  <a:srgbClr val="ff0000"/>
                </a:solidFill>
                <a:latin typeface="Calibri"/>
              </a:rPr>
              <a:t>example Evaluation </a:t>
            </a:r>
            <a:r>
              <a:rPr b="0" lang="en-GB" sz="3200" spc="-1" strike="noStrike">
                <a:solidFill>
                  <a:srgbClr val="0070c0"/>
                </a:solidFill>
                <a:latin typeface="Calibri"/>
              </a:rPr>
              <a:t>paragraph. It is based on a </a:t>
            </a:r>
            <a:r>
              <a:rPr b="0" lang="en-GB" sz="3200" spc="-1" strike="noStrike" u="sng">
                <a:solidFill>
                  <a:srgbClr val="0070c0"/>
                </a:solidFill>
                <a:uFillTx/>
                <a:latin typeface="Calibri"/>
              </a:rPr>
              <a:t>groupwork assignment</a:t>
            </a:r>
            <a:r>
              <a:rPr b="0" lang="en-GB" sz="3200" spc="-1" strike="noStrike">
                <a:solidFill>
                  <a:srgbClr val="0070c0"/>
                </a:solidFill>
                <a:latin typeface="Calibri"/>
              </a:rPr>
              <a:t>. Work in pairs and discuss the following: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3200" spc="-1" strike="noStrike">
                <a:solidFill>
                  <a:srgbClr val="0070c0"/>
                </a:solidFill>
                <a:latin typeface="Calibri"/>
              </a:rPr>
              <a:t>1. Is the paragraph a </a:t>
            </a:r>
            <a:r>
              <a:rPr b="1" lang="en-GB" sz="3200" spc="-1" strike="noStrike">
                <a:solidFill>
                  <a:srgbClr val="0070c0"/>
                </a:solidFill>
                <a:latin typeface="Calibri"/>
              </a:rPr>
              <a:t>good Evaluation </a:t>
            </a:r>
            <a:r>
              <a:rPr b="0" lang="en-GB" sz="3200" spc="-1" strike="noStrike">
                <a:solidFill>
                  <a:srgbClr val="0070c0"/>
                </a:solidFill>
                <a:latin typeface="Calibri"/>
              </a:rPr>
              <a:t>of the experience? Why(not)?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3200" spc="-1" strike="noStrike">
                <a:solidFill>
                  <a:srgbClr val="0070c0"/>
                </a:solidFill>
                <a:latin typeface="Calibri"/>
              </a:rPr>
              <a:t>2. </a:t>
            </a:r>
            <a:r>
              <a:rPr b="1" lang="en-GB" sz="3200" spc="-1" strike="noStrike">
                <a:solidFill>
                  <a:srgbClr val="0070c0"/>
                </a:solidFill>
                <a:latin typeface="Calibri"/>
              </a:rPr>
              <a:t>How many aspects </a:t>
            </a:r>
            <a:r>
              <a:rPr b="0" lang="en-GB" sz="3200" spc="-1" strike="noStrike">
                <a:solidFill>
                  <a:srgbClr val="0070c0"/>
                </a:solidFill>
                <a:latin typeface="Calibri"/>
              </a:rPr>
              <a:t>worked well and how many did not, according to the writer?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3200" spc="-1" strike="noStrike">
                <a:solidFill>
                  <a:srgbClr val="0070c0"/>
                </a:solidFill>
                <a:latin typeface="Calibri"/>
              </a:rPr>
              <a:t>3. Is the paragraph </a:t>
            </a:r>
            <a:r>
              <a:rPr b="1" lang="en-GB" sz="3200" spc="-1" strike="noStrike">
                <a:solidFill>
                  <a:srgbClr val="0070c0"/>
                </a:solidFill>
                <a:latin typeface="Calibri"/>
              </a:rPr>
              <a:t>coherent</a:t>
            </a:r>
            <a:r>
              <a:rPr b="0" lang="en-GB" sz="3200" spc="-1" strike="noStrike">
                <a:solidFill>
                  <a:srgbClr val="0070c0"/>
                </a:solidFill>
                <a:latin typeface="Calibri"/>
              </a:rPr>
              <a:t> enough? What makes it coherent?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3200" spc="-1" strike="noStrike">
                <a:solidFill>
                  <a:srgbClr val="0070c0"/>
                </a:solidFill>
                <a:latin typeface="Calibri"/>
              </a:rPr>
              <a:t>4. </a:t>
            </a:r>
            <a:r>
              <a:rPr b="0" lang="en-GB" sz="3200" spc="-1" strike="noStrike" u="sng">
                <a:solidFill>
                  <a:srgbClr val="0070c0"/>
                </a:solidFill>
                <a:uFillTx/>
                <a:latin typeface="Calibri"/>
              </a:rPr>
              <a:t>Underline</a:t>
            </a:r>
            <a:r>
              <a:rPr b="0" lang="en-GB" sz="3200" spc="-1" strike="noStrike">
                <a:solidFill>
                  <a:srgbClr val="0070c0"/>
                </a:solidFill>
                <a:latin typeface="Calibri"/>
              </a:rPr>
              <a:t> all </a:t>
            </a:r>
            <a:r>
              <a:rPr b="1" lang="en-GB" sz="3200" spc="-1" strike="noStrike">
                <a:solidFill>
                  <a:srgbClr val="0070c0"/>
                </a:solidFill>
                <a:latin typeface="Calibri"/>
              </a:rPr>
              <a:t>cohesive devices </a:t>
            </a:r>
            <a:r>
              <a:rPr b="0" lang="en-GB" sz="3200" spc="-1" strike="noStrike">
                <a:solidFill>
                  <a:srgbClr val="0070c0"/>
                </a:solidFill>
                <a:latin typeface="Calibri"/>
              </a:rPr>
              <a:t>that you can identify within the text (we discussed cohesive devices last week).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3200" spc="-1" strike="noStrike">
                <a:solidFill>
                  <a:srgbClr val="0070c0"/>
                </a:solidFill>
                <a:latin typeface="Calibri"/>
              </a:rPr>
              <a:t>5. If you could, how would you write this paragraph </a:t>
            </a:r>
            <a:r>
              <a:rPr b="1" lang="en-GB" sz="3200" spc="-1" strike="noStrike">
                <a:solidFill>
                  <a:srgbClr val="0070c0"/>
                </a:solidFill>
                <a:latin typeface="Calibri"/>
              </a:rPr>
              <a:t>better</a:t>
            </a:r>
            <a:r>
              <a:rPr b="0" lang="en-GB" sz="3200" spc="-1" strike="noStrike">
                <a:solidFill>
                  <a:srgbClr val="0070c0"/>
                </a:solidFill>
                <a:latin typeface="Calibri"/>
              </a:rPr>
              <a:t>?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3" name="CustomShape 3"/>
          <p:cNvSpPr/>
          <p:nvPr/>
        </p:nvSpPr>
        <p:spPr>
          <a:xfrm>
            <a:off x="8610480" y="6515280"/>
            <a:ext cx="34322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rgbClr val="0563c1"/>
                </a:solidFill>
                <a:latin typeface="Raleway"/>
                <a:hlinkClick r:id="rId1"/>
              </a:rPr>
              <a:t>University of Edinburgh, 2021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5" dur="indefinite" restart="never" nodeType="tmRoot">
          <p:childTnLst>
            <p:seq>
              <p:cTn id="86" dur="indefinite" nodeType="mainSeq">
                <p:childTnLst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3291</TotalTime>
  <Application>LibreOffice/7.0.4.2$Linux_X86_64 LibreOffice_project/00$Build-2</Application>
  <AppVersion>15.0000</AppVersion>
  <Words>2205</Words>
  <Paragraphs>233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2022-01-24T16:35:25Z</dcterms:created>
  <dc:creator>Ben Parkinson</dc:creator>
  <dc:description/>
  <dc:language>en-US</dc:language>
  <cp:lastModifiedBy/>
  <dcterms:modified xsi:type="dcterms:W3CDTF">2023-06-08T15:08:38Z</dcterms:modified>
  <cp:revision>50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26</vt:i4>
  </property>
  <property fmtid="{D5CDD505-2E9C-101B-9397-08002B2CF9AE}" pid="3" name="PresentationFormat">
    <vt:lpwstr>Widescreen</vt:lpwstr>
  </property>
  <property fmtid="{D5CDD505-2E9C-101B-9397-08002B2CF9AE}" pid="4" name="Slides">
    <vt:i4>32</vt:i4>
  </property>
</Properties>
</file>